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784" r:id="rId2"/>
    <p:sldId id="2783" r:id="rId3"/>
    <p:sldId id="2786" r:id="rId4"/>
    <p:sldId id="2787" r:id="rId5"/>
    <p:sldId id="2700" r:id="rId6"/>
    <p:sldId id="2788" r:id="rId7"/>
    <p:sldId id="2702" r:id="rId8"/>
    <p:sldId id="2703" r:id="rId9"/>
    <p:sldId id="2675" r:id="rId10"/>
    <p:sldId id="2660" r:id="rId11"/>
    <p:sldId id="2689" r:id="rId12"/>
    <p:sldId id="2690" r:id="rId13"/>
    <p:sldId id="2691" r:id="rId14"/>
    <p:sldId id="2692" r:id="rId15"/>
    <p:sldId id="2693" r:id="rId16"/>
    <p:sldId id="2694" r:id="rId17"/>
    <p:sldId id="2695" r:id="rId18"/>
    <p:sldId id="2705" r:id="rId19"/>
    <p:sldId id="2697" r:id="rId20"/>
    <p:sldId id="2698" r:id="rId21"/>
    <p:sldId id="2706" r:id="rId22"/>
    <p:sldId id="2789" r:id="rId23"/>
    <p:sldId id="2704" r:id="rId24"/>
    <p:sldId id="2591" r:id="rId25"/>
    <p:sldId id="2729" r:id="rId26"/>
    <p:sldId id="2659" r:id="rId27"/>
    <p:sldId id="2733" r:id="rId28"/>
    <p:sldId id="2712" r:id="rId29"/>
    <p:sldId id="2682" r:id="rId30"/>
  </p:sldIdLst>
  <p:sldSz cx="9601200" cy="7315200"/>
  <p:notesSz cx="6864350" cy="915035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27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078" algn="l" rtl="0" eaLnBrk="0" fontAlgn="base" hangingPunct="0">
      <a:spcBef>
        <a:spcPct val="50000"/>
      </a:spcBef>
      <a:spcAft>
        <a:spcPct val="0"/>
      </a:spcAft>
      <a:defRPr sz="27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156" algn="l" rtl="0" eaLnBrk="0" fontAlgn="base" hangingPunct="0">
      <a:spcBef>
        <a:spcPct val="50000"/>
      </a:spcBef>
      <a:spcAft>
        <a:spcPct val="0"/>
      </a:spcAft>
      <a:defRPr sz="27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233" algn="l" rtl="0" eaLnBrk="0" fontAlgn="base" hangingPunct="0">
      <a:spcBef>
        <a:spcPct val="50000"/>
      </a:spcBef>
      <a:spcAft>
        <a:spcPct val="0"/>
      </a:spcAft>
      <a:defRPr sz="27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312" algn="l" rtl="0" eaLnBrk="0" fontAlgn="base" hangingPunct="0">
      <a:spcBef>
        <a:spcPct val="50000"/>
      </a:spcBef>
      <a:spcAft>
        <a:spcPct val="0"/>
      </a:spcAft>
      <a:defRPr sz="27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5388" algn="l" defTabSz="457078" rtl="0" eaLnBrk="1" latinLnBrk="0" hangingPunct="1">
      <a:defRPr sz="27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2466" algn="l" defTabSz="457078" rtl="0" eaLnBrk="1" latinLnBrk="0" hangingPunct="1">
      <a:defRPr sz="27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199544" algn="l" defTabSz="457078" rtl="0" eaLnBrk="1" latinLnBrk="0" hangingPunct="1">
      <a:defRPr sz="27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6622" algn="l" defTabSz="457078" rtl="0" eaLnBrk="1" latinLnBrk="0" hangingPunct="1">
      <a:defRPr sz="27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63DE8"/>
    <a:srgbClr val="500093"/>
    <a:srgbClr val="00279F"/>
    <a:srgbClr val="009688"/>
    <a:srgbClr val="F46AE7"/>
    <a:srgbClr val="DDFA64"/>
    <a:srgbClr val="8FD688"/>
    <a:srgbClr val="F6FA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9815" autoAdjust="0"/>
  </p:normalViewPr>
  <p:slideViewPr>
    <p:cSldViewPr snapToGrid="0">
      <p:cViewPr varScale="1">
        <p:scale>
          <a:sx n="104" d="100"/>
          <a:sy n="104" d="100"/>
        </p:scale>
        <p:origin x="-560" y="-112"/>
      </p:cViewPr>
      <p:guideLst>
        <p:guide orient="horz" pos="3633"/>
        <p:guide pos="3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9048"/>
    </p:cViewPr>
  </p:sorterViewPr>
  <p:notesViewPr>
    <p:cSldViewPr snapToGrid="0">
      <p:cViewPr varScale="1">
        <p:scale>
          <a:sx n="114" d="100"/>
          <a:sy n="114" d="100"/>
        </p:scale>
        <p:origin x="-2096" y="-120"/>
      </p:cViewPr>
      <p:guideLst>
        <p:guide orient="horz" pos="2882"/>
        <p:guide pos="216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423025" y="8756650"/>
            <a:ext cx="37147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25" tIns="44370" rIns="90325" bIns="44370" anchor="ctr">
            <a:spAutoFit/>
          </a:bodyPr>
          <a:lstStyle/>
          <a:p>
            <a:pPr algn="r" defTabSz="911225">
              <a:spcBef>
                <a:spcPct val="0"/>
              </a:spcBef>
            </a:pPr>
            <a:fld id="{A0771B98-94D0-FB43-8013-73A747DBC1D7}" type="slidenum">
              <a:rPr lang="en-US" sz="1400">
                <a:latin typeface="Helvetica" charset="0"/>
              </a:rPr>
              <a:pPr algn="r" defTabSz="911225">
                <a:spcBef>
                  <a:spcPct val="0"/>
                </a:spcBef>
              </a:pPr>
              <a:t>‹#›</a:t>
            </a:fld>
            <a:endParaRPr lang="en-US" sz="140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923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344988"/>
            <a:ext cx="5032375" cy="4121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325" tIns="44370" rIns="90325" bIns="443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3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690563"/>
            <a:ext cx="4487862" cy="3419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6402388" y="8758238"/>
            <a:ext cx="39211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25" tIns="44370" rIns="90325" bIns="44370" anchor="ctr">
            <a:spAutoFit/>
          </a:bodyPr>
          <a:lstStyle/>
          <a:p>
            <a:pPr algn="r" defTabSz="911225">
              <a:spcBef>
                <a:spcPct val="0"/>
              </a:spcBef>
            </a:pPr>
            <a:fld id="{2CC890B7-FC6F-264D-9BA1-2DD03362AF6E}" type="slidenum">
              <a:rPr lang="en-US" sz="1400">
                <a:latin typeface="Helvetica" charset="0"/>
              </a:rPr>
              <a:pPr algn="r" defTabSz="911225">
                <a:spcBef>
                  <a:spcPct val="0"/>
                </a:spcBef>
              </a:pPr>
              <a:t>‹#›</a:t>
            </a:fld>
            <a:endParaRPr lang="en-US" sz="140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8301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ＭＳ Ｐゴシック" charset="-128"/>
        <a:cs typeface="ＭＳ Ｐゴシック" charset="-128"/>
      </a:defRPr>
    </a:lvl1pPr>
    <a:lvl2pPr marL="45707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ＭＳ Ｐゴシック" charset="-128"/>
        <a:cs typeface="+mn-cs"/>
      </a:defRPr>
    </a:lvl2pPr>
    <a:lvl3pPr marL="91415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ＭＳ Ｐゴシック" charset="-128"/>
        <a:cs typeface="+mn-cs"/>
      </a:defRPr>
    </a:lvl3pPr>
    <a:lvl4pPr marL="137123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ＭＳ Ｐゴシック" charset="-128"/>
        <a:cs typeface="+mn-cs"/>
      </a:defRPr>
    </a:lvl4pPr>
    <a:lvl5pPr marL="182831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ＭＳ Ｐゴシック" charset="-128"/>
        <a:cs typeface="+mn-cs"/>
      </a:defRPr>
    </a:lvl5pPr>
    <a:lvl6pPr marL="2285388" algn="l" defTabSz="4570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466" algn="l" defTabSz="4570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544" algn="l" defTabSz="4570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22" algn="l" defTabSz="4570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85863" y="690563"/>
            <a:ext cx="4487862" cy="3419475"/>
          </a:xfrm>
          <a:solidFill>
            <a:srgbClr val="FFFFFF"/>
          </a:solidFill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85863" y="690563"/>
            <a:ext cx="4487862" cy="3419475"/>
          </a:xfrm>
          <a:solidFill>
            <a:srgbClr val="FFFFFF"/>
          </a:solidFill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85863" y="690563"/>
            <a:ext cx="4487862" cy="3419475"/>
          </a:xfrm>
          <a:solidFill>
            <a:srgbClr val="FFFFFF"/>
          </a:solidFill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Even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next generation cosmic survey data will only be able to fit a few parameters, not entire free functions. </a:t>
            </a:r>
          </a:p>
          <a:p>
            <a:r>
              <a:rPr lang="en-US" baseline="0" dirty="0" smtClean="0">
                <a:ea typeface="ＭＳ Ｐゴシック" charset="0"/>
                <a:cs typeface="ＭＳ Ｐゴシック" charset="0"/>
              </a:rPr>
              <a:t>The free functions are complicated (not described by 1 or 2 parameters) even for simple theories. </a:t>
            </a:r>
          </a:p>
          <a:p>
            <a:r>
              <a:rPr lang="en-US" baseline="0" dirty="0" smtClean="0">
                <a:ea typeface="ＭＳ Ｐゴシック" charset="0"/>
                <a:cs typeface="ＭＳ Ｐゴシック" charset="0"/>
              </a:rPr>
              <a:t>Cosmic surveys must partner with astrophysical studies of strong gravity and </a:t>
            </a:r>
            <a:r>
              <a:rPr lang="en-US" baseline="0" smtClean="0">
                <a:ea typeface="ＭＳ Ｐゴシック" charset="0"/>
                <a:cs typeface="ＭＳ Ｐゴシック" charset="0"/>
              </a:rPr>
              <a:t>gravitational waves. </a:t>
            </a:r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85863" y="690563"/>
            <a:ext cx="4487862" cy="3419475"/>
          </a:xfrm>
          <a:solidFill>
            <a:srgbClr val="FFFFFF"/>
          </a:solidFill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85863" y="690563"/>
            <a:ext cx="4487862" cy="3419475"/>
          </a:xfrm>
          <a:solidFill>
            <a:srgbClr val="FFFFFF"/>
          </a:solidFill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85863" y="690563"/>
            <a:ext cx="4487862" cy="3419475"/>
          </a:xfrm>
          <a:solidFill>
            <a:srgbClr val="FFFFFF"/>
          </a:solidFill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725" y="2271713"/>
            <a:ext cx="8159750" cy="156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9866" y="4144966"/>
            <a:ext cx="6721475" cy="1870075"/>
          </a:xfrm>
        </p:spPr>
        <p:txBody>
          <a:bodyPr/>
          <a:lstStyle>
            <a:lvl1pPr marL="0" indent="0" algn="ctr">
              <a:buNone/>
              <a:defRPr/>
            </a:lvl1pPr>
            <a:lvl2pPr marL="457078" indent="0" algn="ctr">
              <a:buNone/>
              <a:defRPr/>
            </a:lvl2pPr>
            <a:lvl3pPr marL="914156" indent="0" algn="ctr">
              <a:buNone/>
              <a:defRPr/>
            </a:lvl3pPr>
            <a:lvl4pPr marL="1371233" indent="0" algn="ctr">
              <a:buNone/>
              <a:defRPr/>
            </a:lvl4pPr>
            <a:lvl5pPr marL="1828312" indent="0" algn="ctr">
              <a:buNone/>
              <a:defRPr/>
            </a:lvl5pPr>
            <a:lvl6pPr marL="2285388" indent="0" algn="ctr">
              <a:buNone/>
              <a:defRPr/>
            </a:lvl6pPr>
            <a:lvl7pPr marL="2742466" indent="0" algn="ctr">
              <a:buNone/>
              <a:defRPr/>
            </a:lvl7pPr>
            <a:lvl8pPr marL="3199544" indent="0" algn="ctr">
              <a:buNone/>
              <a:defRPr/>
            </a:lvl8pPr>
            <a:lvl9pPr marL="365662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30967-2DA2-8D46-BEE5-5B530223F6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05634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D656A-5A82-F84F-95FB-3C7C2DDA7F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65156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5463" y="0"/>
            <a:ext cx="2105025" cy="6953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0388" y="0"/>
            <a:ext cx="6162675" cy="6953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C461C-779D-2B4F-A62A-71E8D3EAF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994383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A135A-1AE0-D242-B1E8-CE6608CAC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059016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25" y="4700588"/>
            <a:ext cx="8161338" cy="1452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25" y="3100387"/>
            <a:ext cx="8161338" cy="16002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78" indent="0">
              <a:buNone/>
              <a:defRPr sz="1800"/>
            </a:lvl2pPr>
            <a:lvl3pPr marL="914156" indent="0">
              <a:buNone/>
              <a:defRPr sz="1600"/>
            </a:lvl3pPr>
            <a:lvl4pPr marL="1371233" indent="0">
              <a:buNone/>
              <a:defRPr sz="1400"/>
            </a:lvl4pPr>
            <a:lvl5pPr marL="1828312" indent="0">
              <a:buNone/>
              <a:defRPr sz="1400"/>
            </a:lvl5pPr>
            <a:lvl6pPr marL="2285388" indent="0">
              <a:buNone/>
              <a:defRPr sz="1400"/>
            </a:lvl6pPr>
            <a:lvl7pPr marL="2742466" indent="0">
              <a:buNone/>
              <a:defRPr sz="1400"/>
            </a:lvl7pPr>
            <a:lvl8pPr marL="3199544" indent="0">
              <a:buNone/>
              <a:defRPr sz="1400"/>
            </a:lvl8pPr>
            <a:lvl9pPr marL="365662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B3461-9343-1742-B0BF-D5B61918F7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4194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0388" y="968375"/>
            <a:ext cx="4133850" cy="598487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6638" y="968375"/>
            <a:ext cx="4133850" cy="598487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9317C-0889-7F41-B3AA-666D116CA4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781442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7" y="293689"/>
            <a:ext cx="8642351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636716"/>
            <a:ext cx="4243388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78" indent="0">
              <a:buNone/>
              <a:defRPr sz="2000" b="1"/>
            </a:lvl2pPr>
            <a:lvl3pPr marL="914156" indent="0">
              <a:buNone/>
              <a:defRPr sz="1800" b="1"/>
            </a:lvl3pPr>
            <a:lvl4pPr marL="1371233" indent="0">
              <a:buNone/>
              <a:defRPr sz="1600" b="1"/>
            </a:lvl4pPr>
            <a:lvl5pPr marL="1828312" indent="0">
              <a:buNone/>
              <a:defRPr sz="1600" b="1"/>
            </a:lvl5pPr>
            <a:lvl6pPr marL="2285388" indent="0">
              <a:buNone/>
              <a:defRPr sz="1600" b="1"/>
            </a:lvl6pPr>
            <a:lvl7pPr marL="2742466" indent="0">
              <a:buNone/>
              <a:defRPr sz="1600" b="1"/>
            </a:lvl7pPr>
            <a:lvl8pPr marL="3199544" indent="0">
              <a:buNone/>
              <a:defRPr sz="1600" b="1"/>
            </a:lvl8pPr>
            <a:lvl9pPr marL="365662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5" y="2319339"/>
            <a:ext cx="4243388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3" y="1636716"/>
            <a:ext cx="4244975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78" indent="0">
              <a:buNone/>
              <a:defRPr sz="2000" b="1"/>
            </a:lvl2pPr>
            <a:lvl3pPr marL="914156" indent="0">
              <a:buNone/>
              <a:defRPr sz="1800" b="1"/>
            </a:lvl3pPr>
            <a:lvl4pPr marL="1371233" indent="0">
              <a:buNone/>
              <a:defRPr sz="1600" b="1"/>
            </a:lvl4pPr>
            <a:lvl5pPr marL="1828312" indent="0">
              <a:buNone/>
              <a:defRPr sz="1600" b="1"/>
            </a:lvl5pPr>
            <a:lvl6pPr marL="2285388" indent="0">
              <a:buNone/>
              <a:defRPr sz="1600" b="1"/>
            </a:lvl6pPr>
            <a:lvl7pPr marL="2742466" indent="0">
              <a:buNone/>
              <a:defRPr sz="1600" b="1"/>
            </a:lvl7pPr>
            <a:lvl8pPr marL="3199544" indent="0">
              <a:buNone/>
              <a:defRPr sz="1600" b="1"/>
            </a:lvl8pPr>
            <a:lvl9pPr marL="365662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3" y="2319339"/>
            <a:ext cx="4244975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7EC18-D254-CF40-AF6B-FFE1D6AE73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497564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9B369-E82A-044E-893E-D8BF9FD01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821352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26F4C-7AD0-C342-94F9-36C42209AB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123608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8" y="290517"/>
            <a:ext cx="3159125" cy="12398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438" y="290513"/>
            <a:ext cx="5367338" cy="624363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28" y="1530352"/>
            <a:ext cx="3159125" cy="5003801"/>
          </a:xfrm>
        </p:spPr>
        <p:txBody>
          <a:bodyPr/>
          <a:lstStyle>
            <a:lvl1pPr marL="0" indent="0">
              <a:buNone/>
              <a:defRPr sz="1400"/>
            </a:lvl1pPr>
            <a:lvl2pPr marL="457078" indent="0">
              <a:buNone/>
              <a:defRPr sz="1200"/>
            </a:lvl2pPr>
            <a:lvl3pPr marL="914156" indent="0">
              <a:buNone/>
              <a:defRPr sz="1000"/>
            </a:lvl3pPr>
            <a:lvl4pPr marL="1371233" indent="0">
              <a:buNone/>
              <a:defRPr sz="1000"/>
            </a:lvl4pPr>
            <a:lvl5pPr marL="1828312" indent="0">
              <a:buNone/>
              <a:defRPr sz="1000"/>
            </a:lvl5pPr>
            <a:lvl6pPr marL="2285388" indent="0">
              <a:buNone/>
              <a:defRPr sz="1000"/>
            </a:lvl6pPr>
            <a:lvl7pPr marL="2742466" indent="0">
              <a:buNone/>
              <a:defRPr sz="1000"/>
            </a:lvl7pPr>
            <a:lvl8pPr marL="3199544" indent="0">
              <a:buNone/>
              <a:defRPr sz="1000"/>
            </a:lvl8pPr>
            <a:lvl9pPr marL="365662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D8A6B-CB86-0D49-AE66-FF38498247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51605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88" y="5121275"/>
            <a:ext cx="5761037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188" y="654050"/>
            <a:ext cx="5761037" cy="4389438"/>
          </a:xfrm>
        </p:spPr>
        <p:txBody>
          <a:bodyPr/>
          <a:lstStyle>
            <a:lvl1pPr marL="0" indent="0">
              <a:buNone/>
              <a:defRPr sz="3200"/>
            </a:lvl1pPr>
            <a:lvl2pPr marL="457078" indent="0">
              <a:buNone/>
              <a:defRPr sz="2700"/>
            </a:lvl2pPr>
            <a:lvl3pPr marL="914156" indent="0">
              <a:buNone/>
              <a:defRPr sz="2400"/>
            </a:lvl3pPr>
            <a:lvl4pPr marL="1371233" indent="0">
              <a:buNone/>
              <a:defRPr sz="2000"/>
            </a:lvl4pPr>
            <a:lvl5pPr marL="1828312" indent="0">
              <a:buNone/>
              <a:defRPr sz="2000"/>
            </a:lvl5pPr>
            <a:lvl6pPr marL="2285388" indent="0">
              <a:buNone/>
              <a:defRPr sz="2000"/>
            </a:lvl6pPr>
            <a:lvl7pPr marL="2742466" indent="0">
              <a:buNone/>
              <a:defRPr sz="2000"/>
            </a:lvl7pPr>
            <a:lvl8pPr marL="3199544" indent="0">
              <a:buNone/>
              <a:defRPr sz="2000"/>
            </a:lvl8pPr>
            <a:lvl9pPr marL="3656622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188" y="5724528"/>
            <a:ext cx="5761037" cy="858838"/>
          </a:xfrm>
        </p:spPr>
        <p:txBody>
          <a:bodyPr/>
          <a:lstStyle>
            <a:lvl1pPr marL="0" indent="0">
              <a:buNone/>
              <a:defRPr sz="1400"/>
            </a:lvl1pPr>
            <a:lvl2pPr marL="457078" indent="0">
              <a:buNone/>
              <a:defRPr sz="1200"/>
            </a:lvl2pPr>
            <a:lvl3pPr marL="914156" indent="0">
              <a:buNone/>
              <a:defRPr sz="1000"/>
            </a:lvl3pPr>
            <a:lvl4pPr marL="1371233" indent="0">
              <a:buNone/>
              <a:defRPr sz="1000"/>
            </a:lvl4pPr>
            <a:lvl5pPr marL="1828312" indent="0">
              <a:buNone/>
              <a:defRPr sz="1000"/>
            </a:lvl5pPr>
            <a:lvl6pPr marL="2285388" indent="0">
              <a:buNone/>
              <a:defRPr sz="1000"/>
            </a:lvl6pPr>
            <a:lvl7pPr marL="2742466" indent="0">
              <a:buNone/>
              <a:defRPr sz="1000"/>
            </a:lvl7pPr>
            <a:lvl8pPr marL="3199544" indent="0">
              <a:buNone/>
              <a:defRPr sz="1000"/>
            </a:lvl8pPr>
            <a:lvl9pPr marL="365662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64A9C-D14D-5446-8701-521F394610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15753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8325" y="0"/>
            <a:ext cx="6745288" cy="741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5620" tIns="46971" rIns="95620" bIns="4697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0391" y="968375"/>
            <a:ext cx="8420100" cy="598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5620" tIns="46971" rIns="95620" bIns="469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Line 17"/>
          <p:cNvSpPr>
            <a:spLocks noChangeShapeType="1"/>
          </p:cNvSpPr>
          <p:nvPr/>
        </p:nvSpPr>
        <p:spPr bwMode="auto">
          <a:xfrm flipH="1" flipV="1">
            <a:off x="604838" y="846141"/>
            <a:ext cx="8361362" cy="1587"/>
          </a:xfrm>
          <a:prstGeom prst="line">
            <a:avLst/>
          </a:prstGeom>
          <a:noFill/>
          <a:ln w="76200">
            <a:solidFill>
              <a:srgbClr val="00279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16" tIns="45708" rIns="91416" bIns="45708" anchor="ctr"/>
          <a:lstStyle/>
          <a:p>
            <a:endParaRPr lang="en-US"/>
          </a:p>
        </p:txBody>
      </p:sp>
      <p:sp>
        <p:nvSpPr>
          <p:cNvPr id="1058" name="Rectangle 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93199" y="6858003"/>
            <a:ext cx="5080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/>
                </a:solidFill>
                <a:cs typeface="Arial" charset="0"/>
              </a:defRPr>
            </a:lvl1pPr>
          </a:lstStyle>
          <a:p>
            <a:pPr>
              <a:defRPr/>
            </a:pPr>
            <a:fld id="{ECAE9C15-C8CE-E944-9026-D829A1303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59" name="Text Box 35"/>
          <p:cNvSpPr txBox="1">
            <a:spLocks noChangeArrowheads="1"/>
          </p:cNvSpPr>
          <p:nvPr/>
        </p:nvSpPr>
        <p:spPr bwMode="auto">
          <a:xfrm>
            <a:off x="9242427" y="6954840"/>
            <a:ext cx="377010" cy="2769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16" tIns="45708" rIns="91416" bIns="45708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2E65E253-41BD-874E-8F5A-4EF2246DA125}" type="slidenum">
              <a:rPr lang="en-US" sz="1200" smtClean="0"/>
              <a:pPr>
                <a:spcBef>
                  <a:spcPct val="0"/>
                </a:spcBef>
                <a:defRPr/>
              </a:pPr>
              <a:t>‹#›</a:t>
            </a:fld>
            <a:endParaRPr lang="en-US" sz="1200" smtClean="0"/>
          </a:p>
        </p:txBody>
      </p:sp>
      <p:pic>
        <p:nvPicPr>
          <p:cNvPr id="8" name="Picture 7" descr="BCCPlogowhite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413" y="280367"/>
            <a:ext cx="1648299" cy="33083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/>
  <p:hf hdr="0" ftr="0" dt="0"/>
  <p:txStyles>
    <p:titleStyle>
      <a:lvl1pPr algn="ctr" defTabSz="966529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defTabSz="966529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Times New Roman" charset="0"/>
          <a:ea typeface="ＭＳ Ｐゴシック" charset="-128"/>
          <a:cs typeface="ＭＳ Ｐゴシック" charset="-128"/>
        </a:defRPr>
      </a:lvl2pPr>
      <a:lvl3pPr algn="ctr" defTabSz="966529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Times New Roman" charset="0"/>
          <a:ea typeface="ＭＳ Ｐゴシック" charset="-128"/>
          <a:cs typeface="ＭＳ Ｐゴシック" charset="-128"/>
        </a:defRPr>
      </a:lvl3pPr>
      <a:lvl4pPr algn="ctr" defTabSz="966529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Times New Roman" charset="0"/>
          <a:ea typeface="ＭＳ Ｐゴシック" charset="-128"/>
          <a:cs typeface="ＭＳ Ｐゴシック" charset="-128"/>
        </a:defRPr>
      </a:lvl4pPr>
      <a:lvl5pPr algn="ctr" defTabSz="966529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Times New Roman" charset="0"/>
          <a:ea typeface="ＭＳ Ｐゴシック" charset="-128"/>
          <a:cs typeface="ＭＳ Ｐゴシック" charset="-128"/>
        </a:defRPr>
      </a:lvl5pPr>
      <a:lvl6pPr marL="457078" algn="ctr" defTabSz="966529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Times New Roman" charset="0"/>
        </a:defRPr>
      </a:lvl6pPr>
      <a:lvl7pPr marL="914156" algn="ctr" defTabSz="966529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Times New Roman" charset="0"/>
        </a:defRPr>
      </a:lvl7pPr>
      <a:lvl8pPr marL="1371233" algn="ctr" defTabSz="966529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Times New Roman" charset="0"/>
        </a:defRPr>
      </a:lvl8pPr>
      <a:lvl9pPr marL="1828312" algn="ctr" defTabSz="966529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Times New Roman" charset="0"/>
        </a:defRPr>
      </a:lvl9pPr>
    </p:titleStyle>
    <p:bodyStyle>
      <a:lvl1pPr marL="361853" indent="-361853" algn="l" defTabSz="966529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700" b="1">
          <a:solidFill>
            <a:srgbClr val="00279F"/>
          </a:solidFill>
          <a:latin typeface="+mn-lt"/>
          <a:ea typeface="ＭＳ Ｐゴシック" charset="-128"/>
          <a:cs typeface="ＭＳ Ｐゴシック" charset="-128"/>
        </a:defRPr>
      </a:lvl1pPr>
      <a:lvl2pPr marL="785603" indent="-303132" algn="l" defTabSz="966529" rtl="0" eaLnBrk="0" fontAlgn="base" hangingPunct="0">
        <a:spcBef>
          <a:spcPct val="20000"/>
        </a:spcBef>
        <a:spcAft>
          <a:spcPct val="0"/>
        </a:spcAft>
        <a:buSzPct val="100000"/>
        <a:buChar char="—"/>
        <a:defRPr sz="1700" b="1">
          <a:solidFill>
            <a:srgbClr val="00279F"/>
          </a:solidFill>
          <a:latin typeface="+mj-lt"/>
          <a:ea typeface="ＭＳ Ｐゴシック" charset="-128"/>
        </a:defRPr>
      </a:lvl2pPr>
      <a:lvl3pPr marL="1207764" indent="-241237" algn="l" defTabSz="966529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700" b="1">
          <a:solidFill>
            <a:srgbClr val="00279F"/>
          </a:solidFill>
          <a:latin typeface="+mj-lt"/>
          <a:ea typeface="ＭＳ Ｐゴシック" charset="-128"/>
        </a:defRPr>
      </a:lvl3pPr>
      <a:lvl4pPr marL="1691822" indent="-242823" algn="l" defTabSz="966529" rtl="0" eaLnBrk="0" fontAlgn="base" hangingPunct="0">
        <a:spcBef>
          <a:spcPct val="20000"/>
        </a:spcBef>
        <a:spcAft>
          <a:spcPct val="0"/>
        </a:spcAft>
        <a:buSzPct val="100000"/>
        <a:buChar char="—"/>
        <a:defRPr sz="1700" b="1">
          <a:solidFill>
            <a:srgbClr val="00279F"/>
          </a:solidFill>
          <a:latin typeface="+mj-lt"/>
          <a:ea typeface="ＭＳ Ｐゴシック" charset="-128"/>
        </a:defRPr>
      </a:lvl4pPr>
      <a:lvl5pPr marL="2174293" indent="-241237" algn="l" defTabSz="966529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  <a:ea typeface="ＭＳ Ｐゴシック" charset="-128"/>
        </a:defRPr>
      </a:lvl5pPr>
      <a:lvl6pPr marL="2631371" indent="-241237" algn="l" defTabSz="966529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  <a:ea typeface="ＭＳ Ｐゴシック" charset="-128"/>
        </a:defRPr>
      </a:lvl6pPr>
      <a:lvl7pPr marL="3088449" indent="-241237" algn="l" defTabSz="966529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  <a:ea typeface="ＭＳ Ｐゴシック" charset="-128"/>
        </a:defRPr>
      </a:lvl7pPr>
      <a:lvl8pPr marL="3545527" indent="-241237" algn="l" defTabSz="966529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  <a:ea typeface="ＭＳ Ｐゴシック" charset="-128"/>
        </a:defRPr>
      </a:lvl8pPr>
      <a:lvl9pPr marL="4002604" indent="-241237" algn="l" defTabSz="966529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  <a:ea typeface="ＭＳ Ｐゴシック" charset="-128"/>
        </a:defRPr>
      </a:lvl9pPr>
    </p:bodyStyle>
    <p:otherStyle>
      <a:defPPr>
        <a:defRPr lang="en-US"/>
      </a:defPPr>
      <a:lvl1pPr marL="0" algn="l" defTabSz="4570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8" algn="l" defTabSz="4570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56" algn="l" defTabSz="4570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33" algn="l" defTabSz="4570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12" algn="l" defTabSz="4570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88" algn="l" defTabSz="4570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66" algn="l" defTabSz="4570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44" algn="l" defTabSz="4570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22" algn="l" defTabSz="4570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5" Type="http://schemas.openxmlformats.org/officeDocument/2006/relationships/image" Target="../media/image25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5" Type="http://schemas.openxmlformats.org/officeDocument/2006/relationships/image" Target="../media/image28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5" Type="http://schemas.openxmlformats.org/officeDocument/2006/relationships/image" Target="../media/image34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39.emf"/><Relationship Id="rId5" Type="http://schemas.openxmlformats.org/officeDocument/2006/relationships/image" Target="../media/image40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4" Type="http://schemas.openxmlformats.org/officeDocument/2006/relationships/image" Target="../media/image42.jpg"/><Relationship Id="rId5" Type="http://schemas.openxmlformats.org/officeDocument/2006/relationships/image" Target="../media/image43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4" Type="http://schemas.openxmlformats.org/officeDocument/2006/relationships/image" Target="../media/image46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png"/><Relationship Id="rId6" Type="http://schemas.openxmlformats.org/officeDocument/2006/relationships/image" Target="../media/image8.emf"/><Relationship Id="rId7" Type="http://schemas.openxmlformats.org/officeDocument/2006/relationships/image" Target="../media/image9.emf"/><Relationship Id="rId8" Type="http://schemas.openxmlformats.org/officeDocument/2006/relationships/image" Target="../media/image10.emf"/><Relationship Id="rId9" Type="http://schemas.openxmlformats.org/officeDocument/2006/relationships/image" Target="../media/image11.emf"/><Relationship Id="rId10" Type="http://schemas.openxmlformats.org/officeDocument/2006/relationships/image" Target="../media/image12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4F4FCE4-67AA-BE43-9B98-87D58FD05656}" type="slidenum">
              <a:rPr lang="en-US" sz="1400">
                <a:solidFill>
                  <a:schemeClr val="bg1"/>
                </a:solidFill>
              </a:rPr>
              <a:pPr/>
              <a:t>1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07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9272" y="174144"/>
            <a:ext cx="6776444" cy="566737"/>
          </a:xfrm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56806" y="4126761"/>
            <a:ext cx="8926513" cy="89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3200" b="1" dirty="0">
                <a:solidFill>
                  <a:schemeClr val="accent2"/>
                </a:solidFill>
                <a:latin typeface="Times New Roman" charset="0"/>
              </a:rPr>
              <a:t> Eric Linder</a:t>
            </a:r>
          </a:p>
          <a:p>
            <a:pPr algn="ctr">
              <a:lnSpc>
                <a:spcPct val="80000"/>
              </a:lnSpc>
            </a:pPr>
            <a:r>
              <a:rPr lang="en-US" sz="2000" b="1" dirty="0">
                <a:solidFill>
                  <a:schemeClr val="accent2"/>
                </a:solidFill>
                <a:latin typeface="Times New Roman" charset="0"/>
              </a:rPr>
              <a:t>UC </a:t>
            </a:r>
            <a:r>
              <a:rPr lang="en-US" sz="2000" b="1" dirty="0" smtClean="0">
                <a:solidFill>
                  <a:schemeClr val="accent2"/>
                </a:solidFill>
                <a:latin typeface="Times New Roman" charset="0"/>
              </a:rPr>
              <a:t>Berkeley</a:t>
            </a:r>
            <a:endParaRPr lang="en-US" sz="2000" b="1" dirty="0">
              <a:solidFill>
                <a:schemeClr val="accent2"/>
              </a:solidFill>
              <a:latin typeface="Times New Roman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9411" y="1750238"/>
            <a:ext cx="86699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400" b="1" dirty="0" smtClean="0"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cs typeface="Arial" charset="0"/>
              </a:rPr>
              <a:t>Modified Gravity </a:t>
            </a:r>
            <a:endParaRPr lang="en-US" sz="4400" b="1" dirty="0">
              <a:effectLst>
                <a:outerShdw blurRad="50800" dist="38100" dir="2700000" algn="tl" rotWithShape="0">
                  <a:schemeClr val="bg1">
                    <a:alpha val="43000"/>
                  </a:schemeClr>
                </a:outerShdw>
              </a:effectLst>
              <a:cs typeface="Arial" charset="0"/>
            </a:endParaRPr>
          </a:p>
          <a:p>
            <a:pPr algn="ctr">
              <a:spcBef>
                <a:spcPct val="0"/>
              </a:spcBef>
            </a:pPr>
            <a:r>
              <a:rPr lang="en-US" sz="4000" b="1" dirty="0" smtClean="0">
                <a:solidFill>
                  <a:srgbClr val="3366FF"/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cs typeface="Arial" charset="0"/>
              </a:rPr>
              <a:t>3. Where</a:t>
            </a:r>
            <a:endParaRPr lang="en-US" sz="4000" b="1" dirty="0">
              <a:solidFill>
                <a:srgbClr val="3366FF"/>
              </a:solidFill>
              <a:effectLst>
                <a:outerShdw blurRad="50800" dist="38100" dir="2700000" algn="tl" rotWithShape="0">
                  <a:schemeClr val="bg1">
                    <a:alpha val="43000"/>
                  </a:schemeClr>
                </a:outerShdw>
              </a:effectLst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5291" y="5516641"/>
            <a:ext cx="80811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Times New Roman" charset="0"/>
              </a:rPr>
              <a:t>Essential Cosmology for the Next Generation 7      14  December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6490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ng15groex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5" y="1023801"/>
            <a:ext cx="6452591" cy="6195310"/>
          </a:xfrm>
          <a:prstGeom prst="rect">
            <a:avLst/>
          </a:prstGeom>
        </p:spPr>
      </p:pic>
      <p:sp>
        <p:nvSpPr>
          <p:cNvPr id="307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33513" y="160338"/>
            <a:ext cx="6149975" cy="56673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Cosmic Growth </a:t>
            </a:r>
            <a:r>
              <a:rPr lang="en-US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vs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 Expansion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6527562" y="925341"/>
            <a:ext cx="3073638" cy="61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79F"/>
                </a:solidFill>
              </a:rPr>
              <a:t>Growth </a:t>
            </a:r>
            <a:r>
              <a:rPr lang="en-US" b="1" dirty="0" err="1" smtClean="0">
                <a:solidFill>
                  <a:srgbClr val="00279F"/>
                </a:solidFill>
              </a:rPr>
              <a:t>vs</a:t>
            </a:r>
            <a:r>
              <a:rPr lang="en-US" b="1" dirty="0" smtClean="0">
                <a:solidFill>
                  <a:srgbClr val="00279F"/>
                </a:solidFill>
              </a:rPr>
              <a:t> expansion can be tested in a </a:t>
            </a:r>
            <a:r>
              <a:rPr lang="en-US" b="1" dirty="0" smtClean="0">
                <a:solidFill>
                  <a:srgbClr val="000000"/>
                </a:solidFill>
              </a:rPr>
              <a:t>model independent</a:t>
            </a:r>
            <a:r>
              <a:rPr lang="en-US" b="1" dirty="0" smtClean="0">
                <a:solidFill>
                  <a:srgbClr val="00279F"/>
                </a:solidFill>
              </a:rPr>
              <a:t> way. </a:t>
            </a:r>
          </a:p>
          <a:p>
            <a:endParaRPr lang="en-US" sz="2000" b="1" dirty="0" smtClean="0">
              <a:solidFill>
                <a:srgbClr val="00279F"/>
              </a:solidFill>
            </a:endParaRPr>
          </a:p>
          <a:p>
            <a:r>
              <a:rPr lang="en-US" b="1" dirty="0" smtClean="0">
                <a:solidFill>
                  <a:srgbClr val="00279F"/>
                </a:solidFill>
              </a:rPr>
              <a:t>Beyond linear clustering must treat </a:t>
            </a:r>
            <a:r>
              <a:rPr lang="en-US" b="1" dirty="0" err="1" smtClean="0">
                <a:solidFill>
                  <a:srgbClr val="00279F"/>
                </a:solidFill>
              </a:rPr>
              <a:t>modGR</a:t>
            </a:r>
            <a:r>
              <a:rPr lang="en-US" b="1" dirty="0" smtClean="0">
                <a:solidFill>
                  <a:srgbClr val="00279F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consistently</a:t>
            </a:r>
            <a:r>
              <a:rPr lang="en-US" b="1" dirty="0" smtClean="0">
                <a:solidFill>
                  <a:srgbClr val="00279F"/>
                </a:solidFill>
              </a:rPr>
              <a:t> (perturbation theory). 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518883" y="6931101"/>
            <a:ext cx="229589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800" b="1" dirty="0" smtClean="0">
                <a:latin typeface="Times New Roman" charset="0"/>
              </a:rPr>
              <a:t>Song+ 1507.01592</a:t>
            </a:r>
            <a:endParaRPr lang="en-US" sz="1800" b="1" dirty="0">
              <a:latin typeface="Times New Roman" charset="0"/>
            </a:endParaRPr>
          </a:p>
        </p:txBody>
      </p:sp>
      <p:sp>
        <p:nvSpPr>
          <p:cNvPr id="2" name="Rectangle 1"/>
          <p:cNvSpPr/>
          <p:nvPr/>
        </p:nvSpPr>
        <p:spPr>
          <a:xfrm rot="16200000">
            <a:off x="216429" y="5237687"/>
            <a:ext cx="12103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growth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6200000">
            <a:off x="3462292" y="5312825"/>
            <a:ext cx="12103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growth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6200000">
            <a:off x="-20090" y="1989497"/>
            <a:ext cx="17068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expansion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328098" y="6318150"/>
            <a:ext cx="17068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expansion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205619" y="6313783"/>
            <a:ext cx="14333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distance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172537" y="3096631"/>
            <a:ext cx="14333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distance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16200000">
            <a:off x="3250948" y="1994981"/>
            <a:ext cx="16720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g</a:t>
            </a:r>
            <a:r>
              <a:rPr lang="en-US" sz="2400" b="1" dirty="0" smtClean="0">
                <a:solidFill>
                  <a:schemeClr val="accent2"/>
                </a:solidFill>
              </a:rPr>
              <a:t>rowth (v)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599574" y="3048168"/>
            <a:ext cx="16874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g</a:t>
            </a:r>
            <a:r>
              <a:rPr lang="en-US" sz="2400" b="1" dirty="0" smtClean="0">
                <a:solidFill>
                  <a:schemeClr val="accent2"/>
                </a:solidFill>
              </a:rPr>
              <a:t>rowth (</a:t>
            </a:r>
            <a:r>
              <a:rPr lang="en-US" sz="2400" b="1" dirty="0" err="1" smtClean="0">
                <a:solidFill>
                  <a:schemeClr val="accent2"/>
                </a:solidFill>
                <a:latin typeface="+mj-lt"/>
              </a:rPr>
              <a:t>δ</a:t>
            </a:r>
            <a:r>
              <a:rPr lang="en-US" sz="2400" b="1" dirty="0" smtClean="0">
                <a:solidFill>
                  <a:schemeClr val="accent2"/>
                </a:solidFill>
              </a:rPr>
              <a:t>)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663671" y="3750397"/>
            <a:ext cx="19123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BOSS DR11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5132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33513" y="160338"/>
            <a:ext cx="6149975" cy="566737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latin typeface="Times New Roman" charset="0"/>
                <a:ea typeface="ＭＳ Ｐゴシック" charset="0"/>
                <a:cs typeface="ＭＳ Ｐゴシック" charset="0"/>
              </a:rPr>
              <a:t>Cosmic Growth Rate</a:t>
            </a:r>
            <a:endParaRPr lang="en-US" sz="32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20634" y="952080"/>
            <a:ext cx="9080566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79F"/>
                </a:solidFill>
              </a:rPr>
              <a:t>For cosmic growth we focus on </a:t>
            </a:r>
            <a:r>
              <a:rPr lang="en-US" b="1" dirty="0" err="1" smtClean="0">
                <a:solidFill>
                  <a:srgbClr val="00AE00"/>
                </a:solidFill>
              </a:rPr>
              <a:t>G</a:t>
            </a:r>
            <a:r>
              <a:rPr lang="en-US" b="1" baseline="-25000" dirty="0" err="1" smtClean="0">
                <a:solidFill>
                  <a:srgbClr val="00AE00"/>
                </a:solidFill>
              </a:rPr>
              <a:t>matter</a:t>
            </a:r>
            <a:r>
              <a:rPr lang="en-US" b="1" dirty="0" smtClean="0">
                <a:solidFill>
                  <a:srgbClr val="00279F"/>
                </a:solidFill>
              </a:rPr>
              <a:t>. Can we avoid </a:t>
            </a:r>
            <a:r>
              <a:rPr lang="en-US" b="1" dirty="0" err="1" smtClean="0">
                <a:solidFill>
                  <a:srgbClr val="00279F"/>
                </a:solidFill>
              </a:rPr>
              <a:t>parametrizing</a:t>
            </a:r>
            <a:r>
              <a:rPr lang="en-US" b="1" dirty="0" smtClean="0">
                <a:solidFill>
                  <a:srgbClr val="00279F"/>
                </a:solidFill>
              </a:rPr>
              <a:t> it (since it can be complicated)?</a:t>
            </a:r>
          </a:p>
          <a:p>
            <a:r>
              <a:rPr lang="en-US" b="1" dirty="0" smtClean="0">
                <a:solidFill>
                  <a:srgbClr val="00279F"/>
                </a:solidFill>
              </a:rPr>
              <a:t>Look at the growth rate </a:t>
            </a:r>
            <a:r>
              <a:rPr lang="en-US" b="1" dirty="0" smtClean="0">
                <a:solidFill>
                  <a:schemeClr val="accent2"/>
                </a:solidFill>
              </a:rPr>
              <a:t>f</a:t>
            </a:r>
            <a:r>
              <a:rPr lang="en-US" b="1" dirty="0" smtClean="0">
                <a:solidFill>
                  <a:srgbClr val="00279F"/>
                </a:solidFill>
              </a:rPr>
              <a:t>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027" y="2755464"/>
            <a:ext cx="6770324" cy="1601907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20634" y="4448239"/>
            <a:ext cx="90805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79F"/>
                </a:solidFill>
              </a:rPr>
              <a:t>Ignoring the small squared term, this has solution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0644" y="5153525"/>
            <a:ext cx="6337300" cy="1016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89B369-E82A-044E-893E-D8BF9FD01E1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1510978" y="5320988"/>
            <a:ext cx="834283" cy="676711"/>
          </a:xfrm>
          <a:prstGeom prst="ellipse">
            <a:avLst/>
          </a:prstGeom>
          <a:noFill/>
          <a:ln w="190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780310" y="5352878"/>
            <a:ext cx="1200992" cy="676711"/>
          </a:xfrm>
          <a:prstGeom prst="ellipse">
            <a:avLst/>
          </a:prstGeom>
          <a:noFill/>
          <a:ln w="190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1572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33513" y="160338"/>
            <a:ext cx="6149975" cy="566737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latin typeface="Times New Roman" charset="0"/>
                <a:ea typeface="ＭＳ Ｐゴシック" charset="0"/>
                <a:cs typeface="ＭＳ Ｐゴシック" charset="0"/>
              </a:rPr>
              <a:t>Cosmic Growth Factor</a:t>
            </a:r>
            <a:endParaRPr lang="en-US" sz="32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20634" y="952080"/>
            <a:ext cx="90805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79F"/>
                </a:solidFill>
              </a:rPr>
              <a:t>Consider the integral form of the </a:t>
            </a:r>
            <a:r>
              <a:rPr lang="en-US" b="1" dirty="0" smtClean="0">
                <a:solidFill>
                  <a:srgbClr val="00AE00"/>
                </a:solidFill>
              </a:rPr>
              <a:t>growth rate </a:t>
            </a:r>
            <a:r>
              <a:rPr lang="en-US" b="1" dirty="0" smtClean="0">
                <a:solidFill>
                  <a:srgbClr val="00279F"/>
                </a:solidFill>
              </a:rPr>
              <a:t>eq.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3964" y="1588293"/>
            <a:ext cx="5143809" cy="1559559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20634" y="3294816"/>
            <a:ext cx="908056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79F"/>
                </a:solidFill>
              </a:rPr>
              <a:t>When one component dominates, the square bracket is constant and we have a term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0837" y="4284749"/>
            <a:ext cx="1569498" cy="680116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20634" y="5054077"/>
            <a:ext cx="908056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79F"/>
                </a:solidFill>
              </a:rPr>
              <a:t>This is very interesting because the </a:t>
            </a:r>
            <a:r>
              <a:rPr lang="en-US" b="1" dirty="0" smtClean="0">
                <a:solidFill>
                  <a:srgbClr val="00AE00"/>
                </a:solidFill>
              </a:rPr>
              <a:t>growth factor </a:t>
            </a:r>
            <a:r>
              <a:rPr lang="en-US" b="1" dirty="0" smtClean="0">
                <a:solidFill>
                  <a:srgbClr val="00279F"/>
                </a:solidFill>
              </a:rPr>
              <a:t>deviation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0466" y="6148864"/>
            <a:ext cx="6227099" cy="806619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89B369-E82A-044E-893E-D8BF9FD01E1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0" name="Oval 9"/>
          <p:cNvSpPr/>
          <p:nvPr/>
        </p:nvSpPr>
        <p:spPr bwMode="auto">
          <a:xfrm>
            <a:off x="4977886" y="2400933"/>
            <a:ext cx="1668564" cy="760142"/>
          </a:xfrm>
          <a:prstGeom prst="ellipse">
            <a:avLst/>
          </a:prstGeom>
          <a:noFill/>
          <a:ln w="190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0968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23323" y="160338"/>
            <a:ext cx="7455188" cy="566737"/>
          </a:xfrm>
        </p:spPr>
        <p:txBody>
          <a:bodyPr/>
          <a:lstStyle/>
          <a:p>
            <a:pPr>
              <a:defRPr/>
            </a:pPr>
            <a:r>
              <a:rPr lang="en-US" sz="3200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Parametrization</a:t>
            </a:r>
            <a:r>
              <a:rPr lang="en-US" sz="3200" dirty="0" smtClean="0">
                <a:latin typeface="Times New Roman" charset="0"/>
                <a:ea typeface="ＭＳ Ｐゴシック" charset="0"/>
                <a:cs typeface="ＭＳ Ｐゴシック" charset="0"/>
              </a:rPr>
              <a:t> without </a:t>
            </a:r>
            <a:r>
              <a:rPr lang="en-US" sz="3200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Parametrization</a:t>
            </a:r>
            <a:endParaRPr lang="en-US" sz="32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20634" y="952080"/>
            <a:ext cx="9080566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79F"/>
                </a:solidFill>
              </a:rPr>
              <a:t>For gravitational deviations during matter domination</a:t>
            </a:r>
            <a:endParaRPr lang="en-US" b="1" dirty="0" smtClean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0295" y="1549903"/>
            <a:ext cx="5525158" cy="772334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20634" y="2616182"/>
            <a:ext cx="908056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79F"/>
                </a:solidFill>
              </a:rPr>
              <a:t>After the deviation </a:t>
            </a:r>
            <a:r>
              <a:rPr lang="en-US" b="1" dirty="0" err="1" smtClean="0">
                <a:solidFill>
                  <a:srgbClr val="00AE00"/>
                </a:solidFill>
              </a:rPr>
              <a:t>dG</a:t>
            </a:r>
            <a:r>
              <a:rPr lang="en-US" b="1" baseline="-25000" dirty="0" err="1" smtClean="0">
                <a:solidFill>
                  <a:srgbClr val="00AE00"/>
                </a:solidFill>
              </a:rPr>
              <a:t>m</a:t>
            </a:r>
            <a:r>
              <a:rPr lang="en-US" b="1" dirty="0" smtClean="0">
                <a:solidFill>
                  <a:srgbClr val="00279F"/>
                </a:solidFill>
              </a:rPr>
              <a:t>, </a:t>
            </a:r>
            <a:r>
              <a:rPr lang="en-US" b="1" dirty="0" err="1" smtClean="0">
                <a:solidFill>
                  <a:srgbClr val="00AE00"/>
                </a:solidFill>
              </a:rPr>
              <a:t>df</a:t>
            </a:r>
            <a:r>
              <a:rPr lang="en-US" b="1" dirty="0" smtClean="0">
                <a:solidFill>
                  <a:srgbClr val="00279F"/>
                </a:solidFill>
              </a:rPr>
              <a:t> fades rapidly, as 	     (a</a:t>
            </a:r>
            <a:r>
              <a:rPr lang="en-US" b="1" baseline="30000" dirty="0" smtClean="0">
                <a:solidFill>
                  <a:srgbClr val="00279F"/>
                </a:solidFill>
              </a:rPr>
              <a:t>4</a:t>
            </a:r>
            <a:r>
              <a:rPr lang="en-US" b="1" dirty="0" smtClean="0">
                <a:solidFill>
                  <a:srgbClr val="00279F"/>
                </a:solidFill>
              </a:rPr>
              <a:t>H)</a:t>
            </a:r>
            <a:r>
              <a:rPr lang="en-US" b="1" baseline="30000" dirty="0" smtClean="0">
                <a:solidFill>
                  <a:srgbClr val="00279F"/>
                </a:solidFill>
              </a:rPr>
              <a:t>-1</a:t>
            </a:r>
            <a:r>
              <a:rPr lang="en-US" b="1" dirty="0" smtClean="0">
                <a:solidFill>
                  <a:srgbClr val="00279F"/>
                </a:solidFill>
              </a:rPr>
              <a:t>~a</a:t>
            </a:r>
            <a:r>
              <a:rPr lang="en-US" b="1" baseline="30000" dirty="0" smtClean="0">
                <a:solidFill>
                  <a:srgbClr val="00279F"/>
                </a:solidFill>
              </a:rPr>
              <a:t>-5/2</a:t>
            </a:r>
            <a:r>
              <a:rPr lang="en-US" b="1" dirty="0">
                <a:solidFill>
                  <a:srgbClr val="00279F"/>
                </a:solidFill>
              </a:rPr>
              <a:t>-</a:t>
            </a:r>
            <a:r>
              <a:rPr lang="en-US" b="1" dirty="0" smtClean="0">
                <a:solidFill>
                  <a:srgbClr val="00279F"/>
                </a:solidFill>
              </a:rPr>
              <a:t>a</a:t>
            </a:r>
            <a:r>
              <a:rPr lang="en-US" b="1" baseline="30000" dirty="0" smtClean="0">
                <a:solidFill>
                  <a:srgbClr val="00279F"/>
                </a:solidFill>
              </a:rPr>
              <a:t>-4</a:t>
            </a:r>
            <a:r>
              <a:rPr lang="en-US" b="1" dirty="0" smtClean="0">
                <a:solidFill>
                  <a:srgbClr val="00279F"/>
                </a:solidFill>
              </a:rPr>
              <a:t>. So growth deviations only depend on the </a:t>
            </a:r>
            <a:r>
              <a:rPr lang="en-US" b="1" dirty="0" smtClean="0">
                <a:solidFill>
                  <a:srgbClr val="FF0000"/>
                </a:solidFill>
              </a:rPr>
              <a:t>“area” </a:t>
            </a:r>
            <a:r>
              <a:rPr lang="en-US" b="1" dirty="0" smtClean="0">
                <a:solidFill>
                  <a:srgbClr val="00279F"/>
                </a:solidFill>
              </a:rPr>
              <a:t>of the modification </a:t>
            </a:r>
            <a:r>
              <a:rPr lang="en-US" b="1" dirty="0" err="1" smtClean="0">
                <a:solidFill>
                  <a:schemeClr val="accent2"/>
                </a:solidFill>
              </a:rPr>
              <a:t>dG</a:t>
            </a:r>
            <a:r>
              <a:rPr lang="en-US" b="1" baseline="-25000" dirty="0" err="1" smtClean="0">
                <a:solidFill>
                  <a:schemeClr val="accent2"/>
                </a:solidFill>
              </a:rPr>
              <a:t>m</a:t>
            </a:r>
            <a:r>
              <a:rPr lang="en-US" b="1" dirty="0" smtClean="0">
                <a:solidFill>
                  <a:srgbClr val="00279F"/>
                </a:solidFill>
              </a:rPr>
              <a:t>, not the whole </a:t>
            </a:r>
            <a:r>
              <a:rPr lang="en-US" b="1" dirty="0" err="1" smtClean="0">
                <a:solidFill>
                  <a:srgbClr val="00AE00"/>
                </a:solidFill>
              </a:rPr>
              <a:t>dG</a:t>
            </a:r>
            <a:r>
              <a:rPr lang="en-US" b="1" baseline="-25000" dirty="0" err="1" smtClean="0">
                <a:solidFill>
                  <a:srgbClr val="00AE00"/>
                </a:solidFill>
              </a:rPr>
              <a:t>m</a:t>
            </a:r>
            <a:r>
              <a:rPr lang="en-US" b="1" dirty="0" smtClean="0">
                <a:solidFill>
                  <a:srgbClr val="00AE00"/>
                </a:solidFill>
              </a:rPr>
              <a:t>(a)</a:t>
            </a:r>
            <a:r>
              <a:rPr lang="en-US" b="1" dirty="0" smtClean="0">
                <a:solidFill>
                  <a:srgbClr val="00279F"/>
                </a:solidFill>
              </a:rPr>
              <a:t>. No need to </a:t>
            </a:r>
            <a:r>
              <a:rPr lang="en-US" b="1" dirty="0" err="1" smtClean="0">
                <a:solidFill>
                  <a:srgbClr val="00279F"/>
                </a:solidFill>
              </a:rPr>
              <a:t>parametrize</a:t>
            </a:r>
            <a:r>
              <a:rPr lang="en-US" b="1" dirty="0" smtClean="0">
                <a:solidFill>
                  <a:srgbClr val="00279F"/>
                </a:solidFill>
              </a:rPr>
              <a:t> </a:t>
            </a:r>
            <a:r>
              <a:rPr lang="en-US" b="1" dirty="0" err="1" smtClean="0">
                <a:solidFill>
                  <a:srgbClr val="00AE00"/>
                </a:solidFill>
              </a:rPr>
              <a:t>dG</a:t>
            </a:r>
            <a:r>
              <a:rPr lang="en-US" b="1" baseline="-25000" dirty="0" err="1" smtClean="0">
                <a:solidFill>
                  <a:srgbClr val="00AE00"/>
                </a:solidFill>
              </a:rPr>
              <a:t>m</a:t>
            </a:r>
            <a:r>
              <a:rPr lang="en-US" b="1" dirty="0" smtClean="0">
                <a:solidFill>
                  <a:srgbClr val="00AE00"/>
                </a:solidFill>
              </a:rPr>
              <a:t>(a)</a:t>
            </a:r>
            <a:r>
              <a:rPr lang="en-US" b="1" dirty="0" smtClean="0">
                <a:solidFill>
                  <a:srgbClr val="00279F"/>
                </a:solidFill>
              </a:rPr>
              <a:t>! </a:t>
            </a:r>
            <a:endParaRPr lang="en-US" b="1" dirty="0" smtClean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117" y="4493489"/>
            <a:ext cx="3885429" cy="14714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3320" y="5964894"/>
            <a:ext cx="1541940" cy="932336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89B369-E82A-044E-893E-D8BF9FD01E1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825661" y="6721383"/>
            <a:ext cx="34291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sz="1800" b="1" dirty="0" err="1">
                <a:latin typeface="Times New Roman" charset="0"/>
              </a:rPr>
              <a:t>Denissenya</a:t>
            </a:r>
            <a:r>
              <a:rPr lang="en-US" sz="1800" b="1" dirty="0">
                <a:latin typeface="Times New Roman" charset="0"/>
              </a:rPr>
              <a:t> &amp; </a:t>
            </a:r>
            <a:r>
              <a:rPr lang="en-US" sz="1800" b="1" dirty="0" smtClean="0">
                <a:latin typeface="Times New Roman" charset="0"/>
              </a:rPr>
              <a:t>Linder 1703.00917</a:t>
            </a:r>
            <a:endParaRPr lang="en-US" sz="1800" b="1" dirty="0">
              <a:latin typeface="Times New Roman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382340" y="4477417"/>
            <a:ext cx="491300" cy="769411"/>
          </a:xfrm>
          <a:prstGeom prst="ellipse">
            <a:avLst/>
          </a:prstGeom>
          <a:noFill/>
          <a:ln w="190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133192" y="5904999"/>
            <a:ext cx="1232885" cy="1047512"/>
          </a:xfrm>
          <a:prstGeom prst="ellipse">
            <a:avLst/>
          </a:prstGeom>
          <a:noFill/>
          <a:ln w="190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0712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33513" y="160338"/>
            <a:ext cx="6149975" cy="56673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Signatures in Cosmic Growth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20634" y="5914646"/>
            <a:ext cx="908056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AE00"/>
                </a:solidFill>
              </a:rPr>
              <a:t>d</a:t>
            </a:r>
            <a:r>
              <a:rPr lang="en-US" sz="2800" b="1" dirty="0" err="1" smtClean="0">
                <a:solidFill>
                  <a:srgbClr val="00AE00"/>
                </a:solidFill>
              </a:rPr>
              <a:t>f</a:t>
            </a:r>
            <a:r>
              <a:rPr lang="en-US" sz="2800" b="1" dirty="0" smtClean="0">
                <a:solidFill>
                  <a:srgbClr val="00AE00"/>
                </a:solidFill>
              </a:rPr>
              <a:t> </a:t>
            </a:r>
            <a:r>
              <a:rPr lang="en-US" sz="2800" b="1" dirty="0" smtClean="0">
                <a:solidFill>
                  <a:srgbClr val="00279F"/>
                </a:solidFill>
              </a:rPr>
              <a:t>is a lagged, skewed version of </a:t>
            </a:r>
            <a:r>
              <a:rPr lang="en-US" sz="2800" b="1" dirty="0" err="1" smtClean="0">
                <a:solidFill>
                  <a:srgbClr val="00AE00"/>
                </a:solidFill>
              </a:rPr>
              <a:t>dG</a:t>
            </a:r>
            <a:r>
              <a:rPr lang="en-US" sz="2800" b="1" baseline="-25000" dirty="0" err="1" smtClean="0">
                <a:solidFill>
                  <a:srgbClr val="00AE00"/>
                </a:solidFill>
              </a:rPr>
              <a:t>m</a:t>
            </a:r>
            <a:r>
              <a:rPr lang="en-US" sz="2800" b="1" dirty="0" smtClean="0">
                <a:solidFill>
                  <a:srgbClr val="00279F"/>
                </a:solidFill>
              </a:rPr>
              <a:t>, 		   </a:t>
            </a:r>
            <a:r>
              <a:rPr lang="en-US" sz="2800" b="1" dirty="0" smtClean="0">
                <a:solidFill>
                  <a:srgbClr val="00AE00"/>
                </a:solidFill>
              </a:rPr>
              <a:t>dg</a:t>
            </a:r>
            <a:r>
              <a:rPr lang="en-US" sz="2800" b="1" dirty="0" smtClean="0">
                <a:solidFill>
                  <a:srgbClr val="00279F"/>
                </a:solidFill>
              </a:rPr>
              <a:t> approaches a constant offset, 		         </a:t>
            </a:r>
            <a:r>
              <a:rPr lang="en-US" sz="2800" b="1" dirty="0" smtClean="0">
                <a:solidFill>
                  <a:srgbClr val="00AE00"/>
                </a:solidFill>
              </a:rPr>
              <a:t>dfσ</a:t>
            </a:r>
            <a:r>
              <a:rPr lang="en-US" sz="2800" b="1" baseline="-25000" dirty="0" smtClean="0">
                <a:solidFill>
                  <a:srgbClr val="00AE00"/>
                </a:solidFill>
              </a:rPr>
              <a:t>8</a:t>
            </a:r>
            <a:r>
              <a:rPr lang="en-US" sz="2800" b="1" dirty="0" smtClean="0">
                <a:solidFill>
                  <a:srgbClr val="00279F"/>
                </a:solidFill>
              </a:rPr>
              <a:t> is a convolution of these two. </a:t>
            </a:r>
            <a:endParaRPr lang="en-US" sz="2800" b="1" dirty="0" smtClean="0">
              <a:solidFill>
                <a:srgbClr val="000000"/>
              </a:solidFill>
            </a:endParaRPr>
          </a:p>
        </p:txBody>
      </p:sp>
      <p:pic>
        <p:nvPicPr>
          <p:cNvPr id="2" name="Picture 1" descr="dfallvsdgeff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4" r="4060" b="2774"/>
          <a:stretch/>
        </p:blipFill>
        <p:spPr>
          <a:xfrm>
            <a:off x="2039088" y="1014256"/>
            <a:ext cx="5033639" cy="48920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89B369-E82A-044E-893E-D8BF9FD01E1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117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33513" y="160338"/>
            <a:ext cx="6149975" cy="56673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Accurate </a:t>
            </a:r>
            <a:r>
              <a:rPr lang="en-US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Parametrization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8600" y="952080"/>
            <a:ext cx="91426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79F"/>
                </a:solidFill>
              </a:rPr>
              <a:t>All that is important is the </a:t>
            </a:r>
            <a:r>
              <a:rPr lang="en-US" b="1" dirty="0" smtClean="0">
                <a:solidFill>
                  <a:srgbClr val="000000"/>
                </a:solidFill>
              </a:rPr>
              <a:t>area</a:t>
            </a:r>
            <a:r>
              <a:rPr lang="en-US" b="1" dirty="0" smtClean="0">
                <a:solidFill>
                  <a:srgbClr val="00279F"/>
                </a:solidFill>
              </a:rPr>
              <a:t> under </a:t>
            </a:r>
            <a:r>
              <a:rPr lang="en-US" b="1" dirty="0" err="1" smtClean="0">
                <a:solidFill>
                  <a:srgbClr val="00AE00"/>
                </a:solidFill>
              </a:rPr>
              <a:t>dG</a:t>
            </a:r>
            <a:r>
              <a:rPr lang="en-US" b="1" baseline="-25000" dirty="0" err="1" smtClean="0">
                <a:solidFill>
                  <a:srgbClr val="00AE00"/>
                </a:solidFill>
              </a:rPr>
              <a:t>m</a:t>
            </a:r>
            <a:r>
              <a:rPr lang="en-US" b="1" dirty="0" smtClean="0">
                <a:solidFill>
                  <a:srgbClr val="00279F"/>
                </a:solidFill>
              </a:rPr>
              <a:t>, not </a:t>
            </a:r>
            <a:r>
              <a:rPr lang="en-US" b="1" dirty="0" err="1">
                <a:solidFill>
                  <a:srgbClr val="00AE00"/>
                </a:solidFill>
              </a:rPr>
              <a:t>G</a:t>
            </a:r>
            <a:r>
              <a:rPr lang="en-US" b="1" baseline="-25000" dirty="0" err="1" smtClean="0">
                <a:solidFill>
                  <a:srgbClr val="00AE00"/>
                </a:solidFill>
              </a:rPr>
              <a:t>m</a:t>
            </a:r>
            <a:r>
              <a:rPr lang="en-US" b="1" dirty="0" smtClean="0">
                <a:solidFill>
                  <a:srgbClr val="00AE00"/>
                </a:solidFill>
              </a:rPr>
              <a:t>(a)</a:t>
            </a:r>
            <a:r>
              <a:rPr lang="en-US" b="1" dirty="0" smtClean="0">
                <a:solidFill>
                  <a:srgbClr val="00279F"/>
                </a:solidFill>
              </a:rPr>
              <a:t>. This </a:t>
            </a:r>
            <a:r>
              <a:rPr lang="en-US" b="1" dirty="0" smtClean="0"/>
              <a:t>one parameter </a:t>
            </a:r>
            <a:r>
              <a:rPr lang="en-US" b="1" dirty="0" smtClean="0">
                <a:solidFill>
                  <a:srgbClr val="00279F"/>
                </a:solidFill>
              </a:rPr>
              <a:t>model is </a:t>
            </a:r>
            <a:r>
              <a:rPr lang="en-US" b="1" dirty="0" smtClean="0">
                <a:solidFill>
                  <a:srgbClr val="FF0000"/>
                </a:solidFill>
              </a:rPr>
              <a:t>accurate to ~0.3% </a:t>
            </a:r>
            <a:r>
              <a:rPr lang="en-US" b="1" dirty="0" smtClean="0">
                <a:solidFill>
                  <a:srgbClr val="00279F"/>
                </a:solidFill>
              </a:rPr>
              <a:t>in the observables </a:t>
            </a:r>
            <a:r>
              <a:rPr lang="en-US" b="1" dirty="0" smtClean="0">
                <a:solidFill>
                  <a:srgbClr val="00AE00"/>
                </a:solidFill>
              </a:rPr>
              <a:t>g</a:t>
            </a:r>
            <a:r>
              <a:rPr lang="en-US" b="1" dirty="0" smtClean="0">
                <a:solidFill>
                  <a:srgbClr val="00279F"/>
                </a:solidFill>
              </a:rPr>
              <a:t>, </a:t>
            </a:r>
            <a:r>
              <a:rPr lang="en-US" b="1" dirty="0">
                <a:solidFill>
                  <a:srgbClr val="00AE00"/>
                </a:solidFill>
              </a:rPr>
              <a:t>fσ</a:t>
            </a:r>
            <a:r>
              <a:rPr lang="en-US" b="1" baseline="-25000" dirty="0">
                <a:solidFill>
                  <a:srgbClr val="00AE00"/>
                </a:solidFill>
              </a:rPr>
              <a:t>8</a:t>
            </a:r>
            <a:r>
              <a:rPr lang="en-US" b="1" dirty="0" smtClean="0">
                <a:solidFill>
                  <a:srgbClr val="00279F"/>
                </a:solidFill>
              </a:rPr>
              <a:t>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076" y="2498031"/>
            <a:ext cx="8561529" cy="430599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89B369-E82A-044E-893E-D8BF9FD01E1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117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33513" y="160338"/>
            <a:ext cx="6149975" cy="566737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latin typeface="Times New Roman" charset="0"/>
                <a:ea typeface="ＭＳ Ｐゴシック" charset="0"/>
                <a:cs typeface="ＭＳ Ｐゴシック" charset="0"/>
              </a:rPr>
              <a:t>Early and Late Gravity</a:t>
            </a:r>
            <a:endParaRPr lang="en-US" sz="32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20634" y="952080"/>
            <a:ext cx="908056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79F"/>
                </a:solidFill>
              </a:rPr>
              <a:t>Thus gravity in the entire matter dominated era, </a:t>
            </a:r>
            <a:r>
              <a:rPr lang="en-US" b="1" dirty="0" smtClean="0">
                <a:solidFill>
                  <a:schemeClr val="accent2"/>
                </a:solidFill>
              </a:rPr>
              <a:t>z~3-1000</a:t>
            </a:r>
            <a:r>
              <a:rPr lang="en-US" b="1" dirty="0" smtClean="0">
                <a:solidFill>
                  <a:srgbClr val="00279F"/>
                </a:solidFill>
              </a:rPr>
              <a:t>, can be dealt with by one parameter. </a:t>
            </a:r>
            <a:endParaRPr lang="en-US" b="1" dirty="0" smtClean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20634" y="2059623"/>
            <a:ext cx="908056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79F"/>
                </a:solidFill>
              </a:rPr>
              <a:t>We also showed that one can simply add this early era to late time modifications. </a:t>
            </a:r>
          </a:p>
        </p:txBody>
      </p:sp>
      <p:pic>
        <p:nvPicPr>
          <p:cNvPr id="3" name="Picture 2" descr="dfall2amp005sig05at01067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4" r="4220" b="2934"/>
          <a:stretch/>
        </p:blipFill>
        <p:spPr>
          <a:xfrm>
            <a:off x="1033855" y="2996715"/>
            <a:ext cx="4378940" cy="426284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89B369-E82A-044E-893E-D8BF9FD01E1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35989" y="4502481"/>
            <a:ext cx="3538692" cy="1546577"/>
          </a:xfrm>
          <a:prstGeom prst="rect">
            <a:avLst/>
          </a:prstGeom>
          <a:solidFill>
            <a:srgbClr val="FFFF00"/>
          </a:solidFill>
          <a:ln w="28575" cmpd="sng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1 parameter for early times. 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Next: late times.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0539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769F827-FFBF-514B-A607-050A4FE424AE}" type="slidenum">
              <a:rPr lang="en-US" sz="1400">
                <a:solidFill>
                  <a:schemeClr val="bg1"/>
                </a:solidFill>
              </a:rPr>
              <a:pPr/>
              <a:t>17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07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33513" y="160338"/>
            <a:ext cx="6149975" cy="56673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Late Gravity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85143" y="1055588"/>
            <a:ext cx="9116057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279F"/>
                </a:solidFill>
              </a:rPr>
              <a:t>The simplest model independent </a:t>
            </a:r>
            <a:r>
              <a:rPr lang="en-US" sz="2800" b="1" dirty="0" err="1" smtClean="0">
                <a:solidFill>
                  <a:srgbClr val="00279F"/>
                </a:solidFill>
              </a:rPr>
              <a:t>parametrization</a:t>
            </a:r>
            <a:r>
              <a:rPr lang="en-US" sz="2800" b="1" dirty="0" smtClean="0">
                <a:solidFill>
                  <a:srgbClr val="00279F"/>
                </a:solidFill>
              </a:rPr>
              <a:t> for late time gravity is simply bins in a. </a:t>
            </a:r>
          </a:p>
          <a:p>
            <a:r>
              <a:rPr lang="en-US" sz="2800" b="1" dirty="0" smtClean="0">
                <a:solidFill>
                  <a:srgbClr val="00279F"/>
                </a:solidFill>
              </a:rPr>
              <a:t>How many bins do we need for </a:t>
            </a:r>
            <a:r>
              <a:rPr lang="en-US" sz="2800" b="1" dirty="0" err="1" smtClean="0">
                <a:solidFill>
                  <a:srgbClr val="000000"/>
                </a:solidFill>
              </a:rPr>
              <a:t>subpercent</a:t>
            </a:r>
            <a:r>
              <a:rPr lang="en-US" sz="2800" b="1" dirty="0" smtClean="0">
                <a:solidFill>
                  <a:srgbClr val="000000"/>
                </a:solidFill>
              </a:rPr>
              <a:t> accuracy </a:t>
            </a:r>
            <a:r>
              <a:rPr lang="en-US" sz="2800" b="1" dirty="0" smtClean="0">
                <a:solidFill>
                  <a:srgbClr val="00279F"/>
                </a:solidFill>
              </a:rPr>
              <a:t>on the observable, </a:t>
            </a:r>
            <a:r>
              <a:rPr lang="en-US" sz="2800" b="1" dirty="0" smtClean="0">
                <a:solidFill>
                  <a:srgbClr val="00AE00"/>
                </a:solidFill>
              </a:rPr>
              <a:t>fσ</a:t>
            </a:r>
            <a:r>
              <a:rPr lang="en-US" sz="2800" b="1" baseline="-25000" dirty="0" smtClean="0">
                <a:solidFill>
                  <a:srgbClr val="00AE00"/>
                </a:solidFill>
              </a:rPr>
              <a:t>8</a:t>
            </a:r>
            <a:r>
              <a:rPr lang="en-US" sz="2800" b="1" dirty="0" smtClean="0">
                <a:solidFill>
                  <a:srgbClr val="00279F"/>
                </a:solidFill>
              </a:rPr>
              <a:t>? (</a:t>
            </a:r>
            <a:r>
              <a:rPr lang="en-US" sz="2800" b="1" i="1" dirty="0">
                <a:solidFill>
                  <a:srgbClr val="00279F"/>
                </a:solidFill>
              </a:rPr>
              <a:t>n</a:t>
            </a:r>
            <a:r>
              <a:rPr lang="en-US" sz="2800" b="1" i="1" dirty="0" smtClean="0">
                <a:solidFill>
                  <a:srgbClr val="00279F"/>
                </a:solidFill>
              </a:rPr>
              <a:t>ot</a:t>
            </a:r>
            <a:r>
              <a:rPr lang="en-US" sz="2800" b="1" dirty="0" smtClean="0">
                <a:solidFill>
                  <a:srgbClr val="00279F"/>
                </a:solidFill>
              </a:rPr>
              <a:t> on </a:t>
            </a:r>
            <a:r>
              <a:rPr lang="en-US" sz="2800" b="1" dirty="0" err="1" smtClean="0">
                <a:solidFill>
                  <a:srgbClr val="00279F"/>
                </a:solidFill>
              </a:rPr>
              <a:t>G</a:t>
            </a:r>
            <a:r>
              <a:rPr lang="en-US" sz="2800" b="1" baseline="-25000" dirty="0" err="1" smtClean="0">
                <a:solidFill>
                  <a:srgbClr val="00279F"/>
                </a:solidFill>
              </a:rPr>
              <a:t>m</a:t>
            </a:r>
            <a:r>
              <a:rPr lang="en-US" sz="2800" b="1" dirty="0" smtClean="0">
                <a:solidFill>
                  <a:srgbClr val="00279F"/>
                </a:solidFill>
              </a:rPr>
              <a:t>) </a:t>
            </a:r>
          </a:p>
          <a:p>
            <a:pPr marL="457200" indent="-457200">
              <a:buClr>
                <a:schemeClr val="accent2"/>
              </a:buClr>
              <a:buFont typeface="Arial"/>
              <a:buChar char="•"/>
            </a:pPr>
            <a:r>
              <a:rPr lang="en-US" sz="2800" b="1" dirty="0" smtClean="0">
                <a:solidFill>
                  <a:srgbClr val="00279F"/>
                </a:solidFill>
              </a:rPr>
              <a:t>Accuracy determined by next generation data, e.g. DESI. </a:t>
            </a:r>
          </a:p>
          <a:p>
            <a:pPr marL="457200" indent="-457200">
              <a:buClr>
                <a:schemeClr val="accent2"/>
              </a:buClr>
              <a:buFont typeface="Arial"/>
              <a:buChar char="•"/>
            </a:pPr>
            <a:r>
              <a:rPr lang="en-US" sz="2800" b="1" dirty="0" smtClean="0">
                <a:solidFill>
                  <a:srgbClr val="00279F"/>
                </a:solidFill>
              </a:rPr>
              <a:t>Want accurate </a:t>
            </a:r>
            <a:r>
              <a:rPr lang="en-US" sz="2800" b="1" dirty="0" err="1" smtClean="0">
                <a:solidFill>
                  <a:srgbClr val="00279F"/>
                </a:solidFill>
              </a:rPr>
              <a:t>parametrization</a:t>
            </a:r>
            <a:r>
              <a:rPr lang="en-US" sz="2800" b="1" dirty="0" smtClean="0">
                <a:solidFill>
                  <a:srgbClr val="00279F"/>
                </a:solidFill>
              </a:rPr>
              <a:t> for many different gravity theories.</a:t>
            </a:r>
          </a:p>
          <a:p>
            <a:pPr marL="457200" indent="-457200">
              <a:buClr>
                <a:schemeClr val="accent2"/>
              </a:buClr>
              <a:buFont typeface="Arial"/>
              <a:buChar char="•"/>
            </a:pPr>
            <a:r>
              <a:rPr lang="en-US" sz="2800" b="1" dirty="0">
                <a:solidFill>
                  <a:srgbClr val="00279F"/>
                </a:solidFill>
              </a:rPr>
              <a:t>Want informative constraints, i.e. pointing to physics</a:t>
            </a:r>
            <a:r>
              <a:rPr lang="en-US" sz="2800" b="1" dirty="0" smtClean="0">
                <a:solidFill>
                  <a:srgbClr val="00279F"/>
                </a:solidFill>
              </a:rPr>
              <a:t>.</a:t>
            </a:r>
            <a:endParaRPr lang="en-US" sz="2800" b="1" dirty="0">
              <a:solidFill>
                <a:srgbClr val="0027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3182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769F827-FFBF-514B-A607-050A4FE424AE}" type="slidenum">
              <a:rPr lang="en-US" sz="1400">
                <a:solidFill>
                  <a:schemeClr val="bg1"/>
                </a:solidFill>
              </a:rPr>
              <a:pPr/>
              <a:t>18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07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33513" y="160338"/>
            <a:ext cx="6149975" cy="56673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Late Gravity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85143" y="1055588"/>
            <a:ext cx="9116057" cy="4973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79F"/>
                </a:solidFill>
              </a:rPr>
              <a:t>Want accurate </a:t>
            </a:r>
            <a:r>
              <a:rPr lang="en-US" sz="2800" b="1" dirty="0" err="1">
                <a:solidFill>
                  <a:srgbClr val="00279F"/>
                </a:solidFill>
              </a:rPr>
              <a:t>parametrization</a:t>
            </a:r>
            <a:r>
              <a:rPr lang="en-US" sz="2800" b="1" dirty="0">
                <a:solidFill>
                  <a:srgbClr val="00279F"/>
                </a:solidFill>
              </a:rPr>
              <a:t> for many different gravity </a:t>
            </a:r>
            <a:r>
              <a:rPr lang="en-US" sz="2800" b="1" dirty="0" smtClean="0">
                <a:solidFill>
                  <a:srgbClr val="00279F"/>
                </a:solidFill>
              </a:rPr>
              <a:t>theories</a:t>
            </a:r>
            <a:r>
              <a:rPr lang="en-US" sz="2800" b="1" dirty="0">
                <a:solidFill>
                  <a:srgbClr val="00279F"/>
                </a:solidFill>
              </a:rPr>
              <a:t>.</a:t>
            </a:r>
          </a:p>
          <a:p>
            <a:r>
              <a:rPr lang="en-US" sz="2800" b="1" dirty="0" smtClean="0">
                <a:solidFill>
                  <a:srgbClr val="00279F"/>
                </a:solidFill>
              </a:rPr>
              <a:t>We </a:t>
            </a:r>
            <a:r>
              <a:rPr lang="en-US" sz="2800" b="1" dirty="0">
                <a:solidFill>
                  <a:srgbClr val="00279F"/>
                </a:solidFill>
              </a:rPr>
              <a:t>consider a </a:t>
            </a:r>
            <a:r>
              <a:rPr lang="en-US" sz="2800" b="1" dirty="0">
                <a:solidFill>
                  <a:srgbClr val="00AE00"/>
                </a:solidFill>
              </a:rPr>
              <a:t>suite of model behaviors </a:t>
            </a:r>
            <a:r>
              <a:rPr lang="en-US" sz="2800" b="1" dirty="0">
                <a:solidFill>
                  <a:srgbClr val="00279F"/>
                </a:solidFill>
              </a:rPr>
              <a:t>for </a:t>
            </a:r>
            <a:r>
              <a:rPr lang="en-US" sz="2800" b="1" dirty="0" err="1">
                <a:solidFill>
                  <a:srgbClr val="00279F"/>
                </a:solidFill>
              </a:rPr>
              <a:t>dG</a:t>
            </a:r>
            <a:r>
              <a:rPr lang="en-US" sz="2800" b="1" baseline="-25000" dirty="0" err="1">
                <a:solidFill>
                  <a:srgbClr val="00279F"/>
                </a:solidFill>
              </a:rPr>
              <a:t>m</a:t>
            </a:r>
            <a:r>
              <a:rPr lang="en-US" sz="2800" b="1" dirty="0">
                <a:solidFill>
                  <a:srgbClr val="00279F"/>
                </a:solidFill>
              </a:rPr>
              <a:t>(a):</a:t>
            </a:r>
          </a:p>
          <a:p>
            <a:pPr marL="457200" indent="-457200">
              <a:lnSpc>
                <a:spcPct val="80000"/>
              </a:lnSpc>
              <a:buClr>
                <a:schemeClr val="accent2"/>
              </a:buClr>
              <a:buFont typeface="Arial"/>
              <a:buChar char="•"/>
            </a:pPr>
            <a:r>
              <a:rPr lang="en-US" sz="2400" b="1" dirty="0">
                <a:solidFill>
                  <a:srgbClr val="00279F"/>
                </a:solidFill>
              </a:rPr>
              <a:t>Rising (power law)</a:t>
            </a:r>
          </a:p>
          <a:p>
            <a:pPr marL="457200" indent="-457200">
              <a:lnSpc>
                <a:spcPct val="80000"/>
              </a:lnSpc>
              <a:buClr>
                <a:schemeClr val="accent2"/>
              </a:buClr>
              <a:buFont typeface="Arial"/>
              <a:buChar char="•"/>
            </a:pPr>
            <a:r>
              <a:rPr lang="en-US" sz="2400" b="1" dirty="0">
                <a:solidFill>
                  <a:srgbClr val="00279F"/>
                </a:solidFill>
              </a:rPr>
              <a:t>Falling (power law)</a:t>
            </a:r>
          </a:p>
          <a:p>
            <a:pPr marL="457200" indent="-457200">
              <a:lnSpc>
                <a:spcPct val="80000"/>
              </a:lnSpc>
              <a:buClr>
                <a:schemeClr val="accent2"/>
              </a:buClr>
              <a:buFont typeface="Arial"/>
              <a:buChar char="•"/>
            </a:pPr>
            <a:r>
              <a:rPr lang="en-US" sz="2400" b="1" dirty="0" err="1">
                <a:solidFill>
                  <a:srgbClr val="00279F"/>
                </a:solidFill>
              </a:rPr>
              <a:t>Nonmonotonic</a:t>
            </a:r>
            <a:r>
              <a:rPr lang="en-US" sz="2400" b="1" dirty="0">
                <a:solidFill>
                  <a:srgbClr val="00279F"/>
                </a:solidFill>
              </a:rPr>
              <a:t> (Gaussian pulse</a:t>
            </a:r>
            <a:r>
              <a:rPr lang="en-US" sz="2400" b="1" dirty="0" smtClean="0">
                <a:solidFill>
                  <a:srgbClr val="00279F"/>
                </a:solidFill>
              </a:rPr>
              <a:t>)</a:t>
            </a:r>
          </a:p>
          <a:p>
            <a:pPr marL="457200" indent="-457200">
              <a:lnSpc>
                <a:spcPct val="80000"/>
              </a:lnSpc>
              <a:buClr>
                <a:schemeClr val="accent2"/>
              </a:buClr>
              <a:buFont typeface="Arial"/>
              <a:buChar char="•"/>
            </a:pPr>
            <a:r>
              <a:rPr lang="en-US" sz="2400" b="1" dirty="0">
                <a:solidFill>
                  <a:srgbClr val="00279F"/>
                </a:solidFill>
              </a:rPr>
              <a:t>DGP</a:t>
            </a:r>
          </a:p>
          <a:p>
            <a:pPr marL="457200" indent="-457200">
              <a:lnSpc>
                <a:spcPct val="80000"/>
              </a:lnSpc>
              <a:buClr>
                <a:schemeClr val="accent2"/>
              </a:buClr>
              <a:buFont typeface="Arial"/>
              <a:buChar char="•"/>
            </a:pPr>
            <a:r>
              <a:rPr lang="en-US" sz="2400" b="1" dirty="0">
                <a:solidFill>
                  <a:srgbClr val="00279F"/>
                </a:solidFill>
              </a:rPr>
              <a:t>f(R)</a:t>
            </a:r>
          </a:p>
          <a:p>
            <a:pPr marL="457200" indent="-457200">
              <a:lnSpc>
                <a:spcPct val="80000"/>
              </a:lnSpc>
              <a:buClr>
                <a:schemeClr val="accent2"/>
              </a:buClr>
              <a:buFont typeface="Arial"/>
              <a:buChar char="•"/>
            </a:pPr>
            <a:r>
              <a:rPr lang="en-US" sz="2400" b="1" dirty="0" err="1">
                <a:solidFill>
                  <a:srgbClr val="00279F"/>
                </a:solidFill>
              </a:rPr>
              <a:t>Nonmonotonic</a:t>
            </a:r>
            <a:r>
              <a:rPr lang="en-US" sz="2400" b="1" dirty="0">
                <a:solidFill>
                  <a:srgbClr val="00279F"/>
                </a:solidFill>
              </a:rPr>
              <a:t> (convolution of Gaussians</a:t>
            </a:r>
            <a:r>
              <a:rPr lang="en-US" sz="2400" b="1" dirty="0" smtClean="0">
                <a:solidFill>
                  <a:srgbClr val="00279F"/>
                </a:solidFill>
              </a:rPr>
              <a:t>)</a:t>
            </a:r>
          </a:p>
          <a:p>
            <a:pPr>
              <a:lnSpc>
                <a:spcPct val="80000"/>
              </a:lnSpc>
              <a:buClr>
                <a:schemeClr val="accent2"/>
              </a:buClr>
            </a:pPr>
            <a:endParaRPr lang="en-US" sz="2400" b="1" dirty="0" smtClean="0">
              <a:solidFill>
                <a:srgbClr val="00279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85143" y="5889645"/>
            <a:ext cx="911605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We </a:t>
            </a:r>
            <a:r>
              <a:rPr lang="en-US" sz="2800" b="1" dirty="0">
                <a:solidFill>
                  <a:srgbClr val="000000"/>
                </a:solidFill>
              </a:rPr>
              <a:t>solve for the exact growth, and want the residuals to fall within DESI/LSST </a:t>
            </a:r>
            <a:r>
              <a:rPr lang="en-US" sz="2800" b="1" dirty="0" smtClean="0">
                <a:solidFill>
                  <a:srgbClr val="000000"/>
                </a:solidFill>
              </a:rPr>
              <a:t>precision.</a:t>
            </a:r>
          </a:p>
        </p:txBody>
      </p:sp>
    </p:spTree>
    <p:extLst>
      <p:ext uri="{BB962C8B-B14F-4D97-AF65-F5344CB8AC3E}">
        <p14:creationId xmlns:p14="http://schemas.microsoft.com/office/powerpoint/2010/main" val="28443182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769F827-FFBF-514B-A607-050A4FE424AE}" type="slidenum">
              <a:rPr lang="en-US" sz="1400">
                <a:solidFill>
                  <a:schemeClr val="bg1"/>
                </a:solidFill>
              </a:rPr>
              <a:pPr/>
              <a:t>19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07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33513" y="160338"/>
            <a:ext cx="6149975" cy="56673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Fitting Results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85143" y="1012777"/>
            <a:ext cx="91160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279F"/>
                </a:solidFill>
              </a:rPr>
              <a:t>Comparison to using simple 2 bin values of </a:t>
            </a:r>
            <a:r>
              <a:rPr lang="en-US" sz="2800" b="1" dirty="0" err="1" smtClean="0">
                <a:solidFill>
                  <a:srgbClr val="00279F"/>
                </a:solidFill>
              </a:rPr>
              <a:t>G</a:t>
            </a:r>
            <a:r>
              <a:rPr lang="en-US" sz="2800" b="1" baseline="-25000" dirty="0" err="1" smtClean="0">
                <a:solidFill>
                  <a:srgbClr val="00279F"/>
                </a:solidFill>
              </a:rPr>
              <a:t>m</a:t>
            </a:r>
            <a:r>
              <a:rPr lang="en-US" sz="2800" b="1" dirty="0" smtClean="0">
                <a:solidFill>
                  <a:srgbClr val="00279F"/>
                </a:solidFill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194" y="1501744"/>
            <a:ext cx="3077644" cy="30776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0006" y="1501743"/>
            <a:ext cx="3068375" cy="3068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b="2751"/>
          <a:stretch/>
        </p:blipFill>
        <p:spPr>
          <a:xfrm>
            <a:off x="3080486" y="4305426"/>
            <a:ext cx="3074665" cy="29900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92608" y="4987799"/>
            <a:ext cx="3142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279F"/>
                </a:solidFill>
              </a:rPr>
              <a:t>b</a:t>
            </a:r>
            <a:r>
              <a:rPr lang="en-US" sz="2000" b="1" dirty="0" smtClean="0">
                <a:solidFill>
                  <a:srgbClr val="00279F"/>
                </a:solidFill>
              </a:rPr>
              <a:t>ins: a=[0.25,0.5], [0.5,1]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8102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769F827-FFBF-514B-A607-050A4FE424AE}" type="slidenum">
              <a:rPr lang="en-US" sz="1400">
                <a:solidFill>
                  <a:schemeClr val="bg1"/>
                </a:solidFill>
              </a:rPr>
              <a:pPr/>
              <a:t>2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07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33513" y="160338"/>
            <a:ext cx="6149975" cy="56673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This Course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1106" y="1146625"/>
            <a:ext cx="911009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 smtClean="0">
                <a:solidFill>
                  <a:schemeClr val="accent2"/>
                </a:solidFill>
              </a:rPr>
              <a:t>Why and What?</a:t>
            </a:r>
            <a:r>
              <a:rPr lang="en-US" sz="2800" b="1" dirty="0" smtClean="0">
                <a:solidFill>
                  <a:srgbClr val="00279F"/>
                </a:solidFill>
              </a:rPr>
              <a:t> </a:t>
            </a:r>
          </a:p>
          <a:p>
            <a:r>
              <a:rPr lang="en-US" sz="2800" b="1" dirty="0" smtClean="0">
                <a:solidFill>
                  <a:srgbClr val="00279F"/>
                </a:solidFill>
              </a:rPr>
              <a:t>Ways to modify gravity and ways not to. The many failures and why. What makes a consistent physical theory. </a:t>
            </a:r>
          </a:p>
          <a:p>
            <a:endParaRPr lang="en-US" sz="1600" b="1" dirty="0" smtClean="0">
              <a:solidFill>
                <a:srgbClr val="00279F"/>
              </a:solidFill>
            </a:endParaRPr>
          </a:p>
          <a:p>
            <a:r>
              <a:rPr lang="en-US" sz="2800" b="1" dirty="0" smtClean="0">
                <a:solidFill>
                  <a:schemeClr val="accent2"/>
                </a:solidFill>
              </a:rPr>
              <a:t>2. How? </a:t>
            </a:r>
          </a:p>
          <a:p>
            <a:r>
              <a:rPr lang="en-US" sz="2800" b="1" dirty="0" smtClean="0">
                <a:solidFill>
                  <a:srgbClr val="00279F"/>
                </a:solidFill>
              </a:rPr>
              <a:t>Ways to model independently modify gravity. </a:t>
            </a:r>
          </a:p>
          <a:p>
            <a:r>
              <a:rPr lang="en-US" sz="1600" b="1" dirty="0" smtClean="0"/>
              <a:t>Update: arXiv:1712.04398 claims self-tuning theories can survive (not clear if cosmological)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3. Where? </a:t>
            </a:r>
          </a:p>
          <a:p>
            <a:r>
              <a:rPr lang="en-US" sz="2800" b="1" dirty="0" smtClean="0">
                <a:solidFill>
                  <a:srgbClr val="00279F"/>
                </a:solidFill>
              </a:rPr>
              <a:t>Where are we now? Where do we go next? </a:t>
            </a:r>
          </a:p>
        </p:txBody>
      </p:sp>
    </p:spTree>
    <p:extLst>
      <p:ext uri="{BB962C8B-B14F-4D97-AF65-F5344CB8AC3E}">
        <p14:creationId xmlns:p14="http://schemas.microsoft.com/office/powerpoint/2010/main" val="34218574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769F827-FFBF-514B-A607-050A4FE424AE}" type="slidenum">
              <a:rPr lang="en-US" sz="1400">
                <a:solidFill>
                  <a:schemeClr val="bg1"/>
                </a:solidFill>
              </a:rPr>
              <a:pPr/>
              <a:t>20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07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33513" y="160338"/>
            <a:ext cx="6149975" cy="56673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Fitting Results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85143" y="1012777"/>
            <a:ext cx="91160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279F"/>
                </a:solidFill>
              </a:rPr>
              <a:t>Comparison to using simple 2 bin values of </a:t>
            </a:r>
            <a:r>
              <a:rPr lang="en-US" sz="2800" b="1" dirty="0" err="1" smtClean="0">
                <a:solidFill>
                  <a:srgbClr val="00279F"/>
                </a:solidFill>
              </a:rPr>
              <a:t>G</a:t>
            </a:r>
            <a:r>
              <a:rPr lang="en-US" sz="2800" b="1" baseline="-25000" dirty="0" err="1" smtClean="0">
                <a:solidFill>
                  <a:srgbClr val="00279F"/>
                </a:solidFill>
              </a:rPr>
              <a:t>m</a:t>
            </a:r>
            <a:r>
              <a:rPr lang="en-US" sz="2800" b="1" dirty="0" smtClean="0">
                <a:solidFill>
                  <a:srgbClr val="00279F"/>
                </a:solidFill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82" y="1529552"/>
            <a:ext cx="4814054" cy="48140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r="3895" b="2427"/>
          <a:stretch/>
        </p:blipFill>
        <p:spPr>
          <a:xfrm>
            <a:off x="4833392" y="1538821"/>
            <a:ext cx="4656572" cy="472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6294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769F827-FFBF-514B-A607-050A4FE424AE}" type="slidenum">
              <a:rPr lang="en-US" sz="1400">
                <a:solidFill>
                  <a:schemeClr val="bg1"/>
                </a:solidFill>
              </a:rPr>
              <a:pPr/>
              <a:t>21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07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33513" y="160338"/>
            <a:ext cx="6149975" cy="56673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Fitting Results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85143" y="1012777"/>
            <a:ext cx="9116057" cy="246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279F"/>
                </a:solidFill>
              </a:rPr>
              <a:t>More important than the deviation is the </a:t>
            </a:r>
            <a:r>
              <a:rPr lang="en-US" sz="2800" b="1" dirty="0" smtClean="0">
                <a:solidFill>
                  <a:schemeClr val="accent2"/>
                </a:solidFill>
              </a:rPr>
              <a:t>impact on cosmology</a:t>
            </a:r>
            <a:r>
              <a:rPr lang="en-US" sz="2800" b="1" dirty="0" smtClean="0">
                <a:solidFill>
                  <a:srgbClr val="00279F"/>
                </a:solidFill>
              </a:rPr>
              <a:t> estimation</a:t>
            </a:r>
            <a:r>
              <a:rPr lang="en-US" sz="2800" b="1" dirty="0">
                <a:solidFill>
                  <a:srgbClr val="00279F"/>
                </a:solidFill>
              </a:rPr>
              <a:t> </a:t>
            </a:r>
            <a:r>
              <a:rPr lang="mr-IN" sz="2800" b="1" dirty="0" smtClean="0">
                <a:solidFill>
                  <a:srgbClr val="00279F"/>
                </a:solidFill>
              </a:rPr>
              <a:t>–</a:t>
            </a:r>
            <a:r>
              <a:rPr lang="en-US" sz="2800" b="1" dirty="0" smtClean="0">
                <a:solidFill>
                  <a:srgbClr val="00279F"/>
                </a:solidFill>
              </a:rPr>
              <a:t> e.g. a </a:t>
            </a:r>
            <a:r>
              <a:rPr lang="en-US" sz="2800" b="1" dirty="0" err="1" smtClean="0">
                <a:solidFill>
                  <a:srgbClr val="00279F"/>
                </a:solidFill>
              </a:rPr>
              <a:t>sawtooth</a:t>
            </a:r>
            <a:r>
              <a:rPr lang="en-US" sz="2800" b="1" dirty="0" smtClean="0">
                <a:solidFill>
                  <a:srgbClr val="00279F"/>
                </a:solidFill>
              </a:rPr>
              <a:t> doesn’t look like a change in cosmology.</a:t>
            </a:r>
          </a:p>
          <a:p>
            <a:r>
              <a:rPr lang="en-US" sz="2800" b="1" dirty="0" smtClean="0">
                <a:solidFill>
                  <a:srgbClr val="00279F"/>
                </a:solidFill>
              </a:rPr>
              <a:t>We calculate the </a:t>
            </a:r>
            <a:r>
              <a:rPr lang="en-US" sz="2800" b="1" dirty="0" smtClean="0">
                <a:solidFill>
                  <a:srgbClr val="00AE00"/>
                </a:solidFill>
              </a:rPr>
              <a:t>bias</a:t>
            </a:r>
            <a:r>
              <a:rPr lang="en-US" sz="2800" b="1" dirty="0" smtClean="0">
                <a:solidFill>
                  <a:srgbClr val="00279F"/>
                </a:solidFill>
              </a:rPr>
              <a:t> on cosmology (</a:t>
            </a:r>
            <a:r>
              <a:rPr lang="en-US" sz="2800" b="1" dirty="0" smtClean="0">
                <a:solidFill>
                  <a:srgbClr val="00279F"/>
                </a:solidFill>
                <a:latin typeface="+mj-lt"/>
              </a:rPr>
              <a:t>Ω</a:t>
            </a:r>
            <a:r>
              <a:rPr lang="en-US" sz="2800" b="1" baseline="-25000" dirty="0" smtClean="0">
                <a:solidFill>
                  <a:srgbClr val="00279F"/>
                </a:solidFill>
              </a:rPr>
              <a:t>m</a:t>
            </a:r>
            <a:r>
              <a:rPr lang="en-US" sz="2800" b="1" dirty="0" smtClean="0">
                <a:solidFill>
                  <a:srgbClr val="00279F"/>
                </a:solidFill>
              </a:rPr>
              <a:t>,w</a:t>
            </a:r>
            <a:r>
              <a:rPr lang="en-US" sz="2800" b="1" baseline="-25000" dirty="0" smtClean="0">
                <a:solidFill>
                  <a:srgbClr val="00279F"/>
                </a:solidFill>
              </a:rPr>
              <a:t>0</a:t>
            </a:r>
            <a:r>
              <a:rPr lang="en-US" sz="2800" b="1" dirty="0" smtClean="0">
                <a:solidFill>
                  <a:srgbClr val="00279F"/>
                </a:solidFill>
              </a:rPr>
              <a:t>,w</a:t>
            </a:r>
            <a:r>
              <a:rPr lang="en-US" sz="2800" b="1" baseline="-25000" dirty="0" smtClean="0">
                <a:solidFill>
                  <a:srgbClr val="00279F"/>
                </a:solidFill>
              </a:rPr>
              <a:t>a</a:t>
            </a:r>
            <a:r>
              <a:rPr lang="en-US" sz="2800" b="1" dirty="0" smtClean="0">
                <a:solidFill>
                  <a:srgbClr val="00279F"/>
                </a:solidFill>
              </a:rPr>
              <a:t>) from using 2 bins to </a:t>
            </a:r>
            <a:r>
              <a:rPr lang="en-US" sz="2800" b="1" dirty="0" err="1" smtClean="0">
                <a:solidFill>
                  <a:srgbClr val="00279F"/>
                </a:solidFill>
              </a:rPr>
              <a:t>parametrize</a:t>
            </a:r>
            <a:r>
              <a:rPr lang="en-US" sz="2800" b="1" dirty="0" smtClean="0">
                <a:solidFill>
                  <a:srgbClr val="00279F"/>
                </a:solidFill>
              </a:rPr>
              <a:t> </a:t>
            </a:r>
            <a:r>
              <a:rPr lang="en-US" sz="2800" b="1" dirty="0" err="1" smtClean="0">
                <a:solidFill>
                  <a:srgbClr val="00279F"/>
                </a:solidFill>
              </a:rPr>
              <a:t>G</a:t>
            </a:r>
            <a:r>
              <a:rPr lang="en-US" sz="2800" b="1" baseline="-25000" dirty="0" err="1" smtClean="0">
                <a:solidFill>
                  <a:srgbClr val="00279F"/>
                </a:solidFill>
              </a:rPr>
              <a:t>m</a:t>
            </a:r>
            <a:r>
              <a:rPr lang="en-US" sz="2800" b="1" dirty="0" smtClean="0">
                <a:solidFill>
                  <a:srgbClr val="00279F"/>
                </a:solidFill>
              </a:rPr>
              <a:t>(a):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821720" y="4145729"/>
            <a:ext cx="3538692" cy="2585323"/>
          </a:xfrm>
          <a:prstGeom prst="rect">
            <a:avLst/>
          </a:prstGeom>
          <a:solidFill>
            <a:srgbClr val="FFFF00"/>
          </a:solidFill>
          <a:ln w="28575" cmpd="sng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Negligible! 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Much much less than 1σ (d</a:t>
            </a:r>
            <a:r>
              <a:rPr lang="en-US" b="1" dirty="0" smtClean="0">
                <a:solidFill>
                  <a:srgbClr val="000000"/>
                </a:solidFill>
                <a:latin typeface="+mj-lt"/>
              </a:rPr>
              <a:t>χ</a:t>
            </a:r>
            <a:r>
              <a:rPr lang="en-US" b="1" baseline="30000" dirty="0" smtClean="0">
                <a:solidFill>
                  <a:srgbClr val="000000"/>
                </a:solidFill>
              </a:rPr>
              <a:t>2</a:t>
            </a:r>
            <a:r>
              <a:rPr lang="en-US" b="1" dirty="0" smtClean="0">
                <a:solidFill>
                  <a:srgbClr val="000000"/>
                </a:solidFill>
              </a:rPr>
              <a:t>=2.3). 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Only 2-3 parameters needed.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576" y="3464209"/>
            <a:ext cx="4478220" cy="374084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 bwMode="auto">
          <a:xfrm>
            <a:off x="3447166" y="3421103"/>
            <a:ext cx="401738" cy="401720"/>
          </a:xfrm>
          <a:prstGeom prst="ellips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559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769F827-FFBF-514B-A607-050A4FE424AE}" type="slidenum">
              <a:rPr lang="en-US" sz="1400">
                <a:solidFill>
                  <a:schemeClr val="bg1"/>
                </a:solidFill>
              </a:rPr>
              <a:pPr/>
              <a:t>22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07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33513" y="160338"/>
            <a:ext cx="6149975" cy="56673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Observation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  <a:sym typeface="Wingdings"/>
              </a:rPr>
              <a:t> Theory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85143" y="1055588"/>
            <a:ext cx="91160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279F"/>
                </a:solidFill>
              </a:rPr>
              <a:t>Want</a:t>
            </a:r>
            <a:r>
              <a:rPr lang="en-US" sz="2800" b="1" dirty="0" smtClean="0">
                <a:solidFill>
                  <a:srgbClr val="00279F"/>
                </a:solidFill>
              </a:rPr>
              <a:t> </a:t>
            </a:r>
            <a:r>
              <a:rPr lang="en-US" sz="2800" b="1" dirty="0">
                <a:solidFill>
                  <a:srgbClr val="00279F"/>
                </a:solidFill>
              </a:rPr>
              <a:t>informative constraints, </a:t>
            </a:r>
            <a:r>
              <a:rPr lang="en-US" sz="2000" b="1" dirty="0">
                <a:solidFill>
                  <a:srgbClr val="00279F"/>
                </a:solidFill>
              </a:rPr>
              <a:t>i.e. </a:t>
            </a:r>
            <a:r>
              <a:rPr lang="en-US" sz="2800" b="1" dirty="0">
                <a:solidFill>
                  <a:srgbClr val="00279F"/>
                </a:solidFill>
              </a:rPr>
              <a:t>pointing to physics</a:t>
            </a:r>
            <a:r>
              <a:rPr lang="en-US" sz="2800" b="1" dirty="0" smtClean="0">
                <a:solidFill>
                  <a:srgbClr val="00279F"/>
                </a:solidFill>
              </a:rPr>
              <a:t>.</a:t>
            </a:r>
            <a:endParaRPr lang="en-US" sz="2800" b="1" dirty="0">
              <a:solidFill>
                <a:srgbClr val="00279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569" y="1734154"/>
            <a:ext cx="4359809" cy="19051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109" y="3602645"/>
            <a:ext cx="4345343" cy="35904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9895" y="2284028"/>
            <a:ext cx="4305135" cy="296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8391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33513" y="160338"/>
            <a:ext cx="6149975" cy="56673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Accurate </a:t>
            </a:r>
            <a:r>
              <a:rPr lang="en-US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Parametrization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1330" y="848408"/>
            <a:ext cx="9069870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Times New Roman" charset="0"/>
              </a:rPr>
              <a:t>Denissenya</a:t>
            </a:r>
            <a:r>
              <a:rPr lang="en-US" sz="2000" b="1" dirty="0">
                <a:latin typeface="Times New Roman" charset="0"/>
              </a:rPr>
              <a:t> &amp; Linder </a:t>
            </a:r>
            <a:r>
              <a:rPr lang="en-US" sz="2000" b="1" dirty="0" smtClean="0">
                <a:latin typeface="Times New Roman" charset="0"/>
              </a:rPr>
              <a:t>2017a </a:t>
            </a:r>
            <a:r>
              <a:rPr lang="en-US" b="1" dirty="0" smtClean="0">
                <a:solidFill>
                  <a:srgbClr val="00279F"/>
                </a:solidFill>
              </a:rPr>
              <a:t>showed </a:t>
            </a:r>
            <a:r>
              <a:rPr lang="en-US" b="1" dirty="0">
                <a:solidFill>
                  <a:srgbClr val="00279F"/>
                </a:solidFill>
              </a:rPr>
              <a:t>that gravity in the entire matter dominated era, </a:t>
            </a:r>
            <a:r>
              <a:rPr lang="en-US" b="1" dirty="0">
                <a:solidFill>
                  <a:schemeClr val="accent2"/>
                </a:solidFill>
              </a:rPr>
              <a:t>z~3-1000</a:t>
            </a:r>
            <a:r>
              <a:rPr lang="en-US" b="1" dirty="0">
                <a:solidFill>
                  <a:srgbClr val="00279F"/>
                </a:solidFill>
              </a:rPr>
              <a:t>, can be dealt with by one </a:t>
            </a:r>
            <a:r>
              <a:rPr lang="en-US" b="1" dirty="0" smtClean="0">
                <a:solidFill>
                  <a:srgbClr val="00279F"/>
                </a:solidFill>
              </a:rPr>
              <a:t>parameter: the </a:t>
            </a:r>
            <a:r>
              <a:rPr lang="en-US" b="1" dirty="0" smtClean="0">
                <a:solidFill>
                  <a:srgbClr val="000000"/>
                </a:solidFill>
              </a:rPr>
              <a:t>area</a:t>
            </a:r>
            <a:r>
              <a:rPr lang="en-US" b="1" dirty="0" smtClean="0">
                <a:solidFill>
                  <a:srgbClr val="00279F"/>
                </a:solidFill>
              </a:rPr>
              <a:t> under </a:t>
            </a:r>
            <a:r>
              <a:rPr lang="en-US" b="1" dirty="0" err="1" smtClean="0">
                <a:solidFill>
                  <a:srgbClr val="00AE00"/>
                </a:solidFill>
              </a:rPr>
              <a:t>dG</a:t>
            </a:r>
            <a:r>
              <a:rPr lang="en-US" b="1" baseline="-25000" dirty="0" err="1" smtClean="0">
                <a:solidFill>
                  <a:srgbClr val="00AE00"/>
                </a:solidFill>
              </a:rPr>
              <a:t>m</a:t>
            </a:r>
            <a:r>
              <a:rPr lang="en-US" b="1" dirty="0" smtClean="0">
                <a:solidFill>
                  <a:srgbClr val="00279F"/>
                </a:solidFill>
              </a:rPr>
              <a:t>, not </a:t>
            </a:r>
            <a:r>
              <a:rPr lang="en-US" b="1" dirty="0" err="1">
                <a:solidFill>
                  <a:srgbClr val="00AE00"/>
                </a:solidFill>
              </a:rPr>
              <a:t>G</a:t>
            </a:r>
            <a:r>
              <a:rPr lang="en-US" b="1" baseline="-25000" dirty="0" err="1" smtClean="0">
                <a:solidFill>
                  <a:srgbClr val="00AE00"/>
                </a:solidFill>
              </a:rPr>
              <a:t>m</a:t>
            </a:r>
            <a:r>
              <a:rPr lang="en-US" b="1" dirty="0" smtClean="0">
                <a:solidFill>
                  <a:srgbClr val="00AE00"/>
                </a:solidFill>
              </a:rPr>
              <a:t>(a)</a:t>
            </a:r>
            <a:r>
              <a:rPr lang="en-US" b="1" dirty="0" smtClean="0">
                <a:solidFill>
                  <a:srgbClr val="00279F"/>
                </a:solidFill>
              </a:rPr>
              <a:t>. This </a:t>
            </a:r>
            <a:r>
              <a:rPr lang="en-US" b="1" dirty="0" smtClean="0"/>
              <a:t>one parameter </a:t>
            </a:r>
            <a:r>
              <a:rPr lang="en-US" b="1" dirty="0" smtClean="0">
                <a:solidFill>
                  <a:srgbClr val="00279F"/>
                </a:solidFill>
              </a:rPr>
              <a:t>model is </a:t>
            </a:r>
            <a:r>
              <a:rPr lang="en-US" b="1" dirty="0" smtClean="0">
                <a:solidFill>
                  <a:srgbClr val="FF0000"/>
                </a:solidFill>
              </a:rPr>
              <a:t>accurate to ~0.3% </a:t>
            </a:r>
            <a:r>
              <a:rPr lang="en-US" b="1" dirty="0" smtClean="0">
                <a:solidFill>
                  <a:srgbClr val="00279F"/>
                </a:solidFill>
              </a:rPr>
              <a:t>in the observables </a:t>
            </a:r>
            <a:r>
              <a:rPr lang="en-US" b="1" dirty="0" smtClean="0">
                <a:solidFill>
                  <a:srgbClr val="00AE00"/>
                </a:solidFill>
              </a:rPr>
              <a:t>g</a:t>
            </a:r>
            <a:r>
              <a:rPr lang="en-US" b="1" dirty="0" smtClean="0">
                <a:solidFill>
                  <a:srgbClr val="00279F"/>
                </a:solidFill>
              </a:rPr>
              <a:t>, </a:t>
            </a:r>
            <a:r>
              <a:rPr lang="en-US" b="1" dirty="0">
                <a:solidFill>
                  <a:srgbClr val="00AE00"/>
                </a:solidFill>
              </a:rPr>
              <a:t>fσ</a:t>
            </a:r>
            <a:r>
              <a:rPr lang="en-US" b="1" baseline="-25000" dirty="0">
                <a:solidFill>
                  <a:srgbClr val="00AE00"/>
                </a:solidFill>
              </a:rPr>
              <a:t>8</a:t>
            </a:r>
            <a:r>
              <a:rPr lang="en-US" b="1" dirty="0" smtClean="0">
                <a:solidFill>
                  <a:srgbClr val="00279F"/>
                </a:solidFill>
              </a:rPr>
              <a:t>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89B369-E82A-044E-893E-D8BF9FD01E1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31168" y="6640905"/>
            <a:ext cx="3429144" cy="5816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60000"/>
              </a:lnSpc>
            </a:pPr>
            <a:r>
              <a:rPr lang="en-US" sz="1800" b="1" dirty="0" err="1">
                <a:latin typeface="Times New Roman" charset="0"/>
              </a:rPr>
              <a:t>Denissenya</a:t>
            </a:r>
            <a:r>
              <a:rPr lang="en-US" sz="1800" b="1" dirty="0">
                <a:latin typeface="Times New Roman" charset="0"/>
              </a:rPr>
              <a:t> &amp; </a:t>
            </a:r>
            <a:r>
              <a:rPr lang="en-US" sz="1800" b="1" dirty="0" smtClean="0">
                <a:latin typeface="Times New Roman" charset="0"/>
              </a:rPr>
              <a:t>Linder 1703.00917 </a:t>
            </a:r>
          </a:p>
          <a:p>
            <a:pPr>
              <a:lnSpc>
                <a:spcPct val="60000"/>
              </a:lnSpc>
            </a:pPr>
            <a:r>
              <a:rPr lang="en-US" sz="1800" b="1" dirty="0" err="1" smtClean="0">
                <a:latin typeface="Times New Roman" charset="0"/>
              </a:rPr>
              <a:t>Denissenya</a:t>
            </a:r>
            <a:r>
              <a:rPr lang="en-US" sz="1800" b="1" dirty="0" smtClean="0">
                <a:latin typeface="Times New Roman" charset="0"/>
              </a:rPr>
              <a:t> </a:t>
            </a:r>
            <a:r>
              <a:rPr lang="en-US" sz="1800" b="1" dirty="0">
                <a:latin typeface="Times New Roman" charset="0"/>
              </a:rPr>
              <a:t>&amp; Linder </a:t>
            </a:r>
            <a:r>
              <a:rPr lang="en-US" sz="1800" b="1" dirty="0" smtClean="0">
                <a:latin typeface="Times New Roman" charset="0"/>
              </a:rPr>
              <a:t>1709.08709</a:t>
            </a:r>
            <a:endParaRPr lang="en-US" sz="1800" b="1" dirty="0">
              <a:latin typeface="Times New Roman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7124" y="3220624"/>
            <a:ext cx="90540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Times New Roman" charset="0"/>
              </a:rPr>
              <a:t>Denissenya</a:t>
            </a:r>
            <a:r>
              <a:rPr lang="en-US" sz="2000" b="1" dirty="0">
                <a:latin typeface="Times New Roman" charset="0"/>
              </a:rPr>
              <a:t> &amp; Linder </a:t>
            </a:r>
            <a:r>
              <a:rPr lang="en-US" sz="2000" b="1" dirty="0" smtClean="0">
                <a:latin typeface="Times New Roman" charset="0"/>
              </a:rPr>
              <a:t>2017b </a:t>
            </a:r>
            <a:r>
              <a:rPr lang="en-US" b="1" dirty="0">
                <a:solidFill>
                  <a:srgbClr val="00279F"/>
                </a:solidFill>
              </a:rPr>
              <a:t>showed that gravity </a:t>
            </a:r>
            <a:r>
              <a:rPr lang="en-US" b="1" dirty="0" smtClean="0">
                <a:solidFill>
                  <a:srgbClr val="00279F"/>
                </a:solidFill>
              </a:rPr>
              <a:t>beyond the matter </a:t>
            </a:r>
            <a:r>
              <a:rPr lang="en-US" b="1" dirty="0">
                <a:solidFill>
                  <a:srgbClr val="00279F"/>
                </a:solidFill>
              </a:rPr>
              <a:t>dominated era, </a:t>
            </a:r>
            <a:r>
              <a:rPr lang="en-US" b="1" dirty="0" smtClean="0">
                <a:solidFill>
                  <a:schemeClr val="accent2"/>
                </a:solidFill>
              </a:rPr>
              <a:t>z&lt;3</a:t>
            </a:r>
            <a:r>
              <a:rPr lang="en-US" b="1" dirty="0" smtClean="0">
                <a:solidFill>
                  <a:srgbClr val="00279F"/>
                </a:solidFill>
              </a:rPr>
              <a:t>, </a:t>
            </a:r>
            <a:r>
              <a:rPr lang="en-US" b="1" dirty="0">
                <a:solidFill>
                  <a:srgbClr val="00279F"/>
                </a:solidFill>
              </a:rPr>
              <a:t>can be dealt with by </a:t>
            </a:r>
            <a:r>
              <a:rPr lang="en-US" b="1" dirty="0" smtClean="0">
                <a:solidFill>
                  <a:srgbClr val="00279F"/>
                </a:solidFill>
              </a:rPr>
              <a:t>~2 parameters, </a:t>
            </a:r>
            <a:r>
              <a:rPr lang="en-US" b="1" dirty="0">
                <a:solidFill>
                  <a:srgbClr val="FF0000"/>
                </a:solidFill>
              </a:rPr>
              <a:t>accurate to ~</a:t>
            </a:r>
            <a:r>
              <a:rPr lang="en-US" b="1" dirty="0" smtClean="0">
                <a:solidFill>
                  <a:srgbClr val="FF0000"/>
                </a:solidFill>
              </a:rPr>
              <a:t>0.5%</a:t>
            </a:r>
            <a:r>
              <a:rPr lang="en-US" b="1" dirty="0" smtClean="0">
                <a:solidFill>
                  <a:srgbClr val="00279F"/>
                </a:solidFill>
              </a:rPr>
              <a:t>. </a:t>
            </a:r>
          </a:p>
          <a:p>
            <a:r>
              <a:rPr lang="en-US" b="1" dirty="0">
                <a:solidFill>
                  <a:srgbClr val="00279F"/>
                </a:solidFill>
              </a:rPr>
              <a:t>The simplest model independent </a:t>
            </a:r>
            <a:r>
              <a:rPr lang="en-US" b="1" dirty="0" err="1">
                <a:solidFill>
                  <a:srgbClr val="00279F"/>
                </a:solidFill>
              </a:rPr>
              <a:t>parametrization</a:t>
            </a:r>
            <a:r>
              <a:rPr lang="en-US" b="1" dirty="0">
                <a:solidFill>
                  <a:srgbClr val="00279F"/>
                </a:solidFill>
              </a:rPr>
              <a:t> for late time gravity is simply bins in a. </a:t>
            </a:r>
            <a:endParaRPr lang="en-US" b="1" dirty="0" smtClean="0">
              <a:solidFill>
                <a:srgbClr val="00279F"/>
              </a:solidFill>
            </a:endParaRPr>
          </a:p>
          <a:p>
            <a:r>
              <a:rPr lang="en-US" b="1" dirty="0" smtClean="0">
                <a:solidFill>
                  <a:srgbClr val="00279F"/>
                </a:solidFill>
                <a:sym typeface="Wingdings"/>
              </a:rPr>
              <a:t> </a:t>
            </a:r>
            <a:r>
              <a:rPr lang="en-US" b="1" dirty="0" smtClean="0">
                <a:solidFill>
                  <a:srgbClr val="00279F"/>
                </a:solidFill>
              </a:rPr>
              <a:t>We </a:t>
            </a:r>
            <a:r>
              <a:rPr lang="en-US" b="1" dirty="0">
                <a:solidFill>
                  <a:srgbClr val="00279F"/>
                </a:solidFill>
              </a:rPr>
              <a:t>need </a:t>
            </a:r>
            <a:r>
              <a:rPr lang="en-US" b="1" dirty="0" smtClean="0">
                <a:solidFill>
                  <a:srgbClr val="00279F"/>
                </a:solidFill>
              </a:rPr>
              <a:t>2-3 bins for </a:t>
            </a:r>
            <a:r>
              <a:rPr lang="en-US" b="1" dirty="0" err="1">
                <a:solidFill>
                  <a:srgbClr val="000000"/>
                </a:solidFill>
              </a:rPr>
              <a:t>subpercent</a:t>
            </a:r>
            <a:r>
              <a:rPr lang="en-US" b="1" dirty="0">
                <a:solidFill>
                  <a:srgbClr val="000000"/>
                </a:solidFill>
              </a:rPr>
              <a:t> accuracy </a:t>
            </a:r>
            <a:r>
              <a:rPr lang="en-US" b="1" dirty="0">
                <a:solidFill>
                  <a:srgbClr val="00279F"/>
                </a:solidFill>
              </a:rPr>
              <a:t>on the observable, </a:t>
            </a:r>
            <a:r>
              <a:rPr lang="en-US" b="1" dirty="0" smtClean="0">
                <a:solidFill>
                  <a:srgbClr val="00AE00"/>
                </a:solidFill>
              </a:rPr>
              <a:t>fσ</a:t>
            </a:r>
            <a:r>
              <a:rPr lang="en-US" b="1" baseline="-25000" dirty="0" smtClean="0">
                <a:solidFill>
                  <a:srgbClr val="00AE00"/>
                </a:solidFill>
              </a:rPr>
              <a:t>8</a:t>
            </a:r>
            <a:r>
              <a:rPr lang="en-US" b="1" dirty="0" smtClean="0">
                <a:solidFill>
                  <a:srgbClr val="00279F"/>
                </a:solidFill>
              </a:rPr>
              <a:t>. </a:t>
            </a:r>
            <a:r>
              <a:rPr lang="en-US" b="1" dirty="0">
                <a:solidFill>
                  <a:srgbClr val="00279F"/>
                </a:solidFill>
              </a:rPr>
              <a:t>(</a:t>
            </a:r>
            <a:r>
              <a:rPr lang="en-US" b="1" i="1" dirty="0">
                <a:solidFill>
                  <a:srgbClr val="00279F"/>
                </a:solidFill>
              </a:rPr>
              <a:t>not</a:t>
            </a:r>
            <a:r>
              <a:rPr lang="en-US" b="1" dirty="0">
                <a:solidFill>
                  <a:srgbClr val="00279F"/>
                </a:solidFill>
              </a:rPr>
              <a:t> on </a:t>
            </a:r>
            <a:r>
              <a:rPr lang="en-US" b="1" dirty="0" err="1">
                <a:solidFill>
                  <a:srgbClr val="00279F"/>
                </a:solidFill>
              </a:rPr>
              <a:t>G</a:t>
            </a:r>
            <a:r>
              <a:rPr lang="en-US" b="1" baseline="-25000" dirty="0" err="1">
                <a:solidFill>
                  <a:srgbClr val="00279F"/>
                </a:solidFill>
              </a:rPr>
              <a:t>m</a:t>
            </a:r>
            <a:r>
              <a:rPr lang="en-US" b="1" dirty="0">
                <a:solidFill>
                  <a:srgbClr val="00279F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5612117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first-afta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1" r="17781"/>
          <a:stretch/>
        </p:blipFill>
        <p:spPr>
          <a:xfrm rot="8280000">
            <a:off x="7454139" y="5755270"/>
            <a:ext cx="2242823" cy="1650407"/>
          </a:xfrm>
          <a:prstGeom prst="rect">
            <a:avLst/>
          </a:prstGeom>
        </p:spPr>
      </p:pic>
      <p:pic>
        <p:nvPicPr>
          <p:cNvPr id="3" name="Picture 2" descr="LSSTtelescope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0"/>
          <a:stretch/>
        </p:blipFill>
        <p:spPr>
          <a:xfrm>
            <a:off x="6989988" y="3009422"/>
            <a:ext cx="2611212" cy="2085151"/>
          </a:xfrm>
          <a:prstGeom prst="rect">
            <a:avLst/>
          </a:prstGeom>
        </p:spPr>
      </p:pic>
      <p:sp>
        <p:nvSpPr>
          <p:cNvPr id="4812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751" indent="-285674"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694" indent="-228540"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99773" indent="-228540"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6850" indent="-228540"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3928" indent="-228540" eaLnBrk="0" fontAlgn="base" hangingPunct="0">
              <a:spcBef>
                <a:spcPct val="5000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006" indent="-228540" eaLnBrk="0" fontAlgn="base" hangingPunct="0">
              <a:spcBef>
                <a:spcPct val="5000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083" indent="-228540" eaLnBrk="0" fontAlgn="base" hangingPunct="0">
              <a:spcBef>
                <a:spcPct val="5000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161" indent="-228540" eaLnBrk="0" fontAlgn="base" hangingPunct="0">
              <a:spcBef>
                <a:spcPct val="5000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4F4FCE4-67AA-BE43-9B98-87D58FD05656}" type="slidenum">
              <a:rPr lang="en-US" sz="1400">
                <a:solidFill>
                  <a:schemeClr val="bg1"/>
                </a:solidFill>
              </a:rPr>
              <a:pPr/>
              <a:t>24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07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579799" y="174144"/>
            <a:ext cx="7355917" cy="56673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Future Surveys of Cosmic Structure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8579" y="3281832"/>
            <a:ext cx="6835646" cy="1384995"/>
          </a:xfrm>
          <a:prstGeom prst="rect">
            <a:avLst/>
          </a:prstGeom>
        </p:spPr>
        <p:txBody>
          <a:bodyPr wrap="square" lIns="91416" tIns="45708" rIns="91416" bIns="45708">
            <a:spAutoFit/>
          </a:bodyPr>
          <a:lstStyle/>
          <a:p>
            <a:r>
              <a:rPr lang="en-US" b="1" dirty="0" smtClean="0">
                <a:solidFill>
                  <a:srgbClr val="00279F"/>
                </a:solidFill>
              </a:rPr>
              <a:t>LSST will cover 18000 deg</a:t>
            </a:r>
            <a:r>
              <a:rPr lang="en-US" b="1" baseline="30000" dirty="0" smtClean="0">
                <a:solidFill>
                  <a:srgbClr val="00279F"/>
                </a:solidFill>
              </a:rPr>
              <a:t>2</a:t>
            </a:r>
            <a:r>
              <a:rPr lang="en-US" b="1" dirty="0" smtClean="0">
                <a:solidFill>
                  <a:srgbClr val="00279F"/>
                </a:solidFill>
              </a:rPr>
              <a:t> with 6 band imaging, measuring weak lensing and photometric galaxy clustering.</a:t>
            </a:r>
          </a:p>
        </p:txBody>
      </p:sp>
      <p:sp>
        <p:nvSpPr>
          <p:cNvPr id="7" name="Rectangle 6"/>
          <p:cNvSpPr/>
          <p:nvPr/>
        </p:nvSpPr>
        <p:spPr>
          <a:xfrm>
            <a:off x="494021" y="1122480"/>
            <a:ext cx="5827112" cy="1384995"/>
          </a:xfrm>
          <a:prstGeom prst="rect">
            <a:avLst/>
          </a:prstGeom>
        </p:spPr>
        <p:txBody>
          <a:bodyPr wrap="square" lIns="91416" tIns="45708" rIns="91416" bIns="45708">
            <a:spAutoFit/>
          </a:bodyPr>
          <a:lstStyle/>
          <a:p>
            <a:r>
              <a:rPr lang="en-US" b="1" dirty="0" smtClean="0">
                <a:solidFill>
                  <a:srgbClr val="500093"/>
                </a:solidFill>
              </a:rPr>
              <a:t>DESI will cover 14000 deg</a:t>
            </a:r>
            <a:r>
              <a:rPr lang="en-US" b="1" baseline="30000" dirty="0" smtClean="0">
                <a:solidFill>
                  <a:srgbClr val="500093"/>
                </a:solidFill>
              </a:rPr>
              <a:t>2</a:t>
            </a:r>
            <a:r>
              <a:rPr lang="en-US" b="1" dirty="0" smtClean="0">
                <a:solidFill>
                  <a:srgbClr val="500093"/>
                </a:solidFill>
              </a:rPr>
              <a:t> with spectroscopy, measuring 3D clustering and BAO and RSD.</a:t>
            </a:r>
          </a:p>
        </p:txBody>
      </p:sp>
      <p:sp>
        <p:nvSpPr>
          <p:cNvPr id="9" name="Rectangle 8"/>
          <p:cNvSpPr/>
          <p:nvPr/>
        </p:nvSpPr>
        <p:spPr>
          <a:xfrm>
            <a:off x="517997" y="5484553"/>
            <a:ext cx="7943471" cy="1384995"/>
          </a:xfrm>
          <a:prstGeom prst="rect">
            <a:avLst/>
          </a:prstGeom>
        </p:spPr>
        <p:txBody>
          <a:bodyPr wrap="square" lIns="91416" tIns="45708" rIns="91416" bIns="45708">
            <a:spAutoFit/>
          </a:bodyPr>
          <a:lstStyle/>
          <a:p>
            <a:r>
              <a:rPr lang="en-US" b="1" dirty="0" smtClean="0"/>
              <a:t>WFIRST will go deep, with</a:t>
            </a:r>
            <a:r>
              <a:rPr lang="en-US" b="1" dirty="0"/>
              <a:t> </a:t>
            </a:r>
            <a:r>
              <a:rPr lang="en-US" b="1" dirty="0" smtClean="0"/>
              <a:t>red/NIR imaging and IFU spectroscopy, measuring 3D clustering     at z&gt;1.5. </a:t>
            </a:r>
          </a:p>
        </p:txBody>
      </p:sp>
      <p:pic>
        <p:nvPicPr>
          <p:cNvPr id="8" name="Picture 7" descr="DESIspectrograph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197" y="1117757"/>
            <a:ext cx="2514930" cy="172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9589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000" t="11227" r="6999" b="11738"/>
          <a:stretch/>
        </p:blipFill>
        <p:spPr>
          <a:xfrm>
            <a:off x="697891" y="2008312"/>
            <a:ext cx="7598344" cy="4920988"/>
          </a:xfrm>
          <a:prstGeom prst="rect">
            <a:avLst/>
          </a:prstGeom>
        </p:spPr>
      </p:pic>
      <p:sp>
        <p:nvSpPr>
          <p:cNvPr id="4812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751" indent="-285674"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694" indent="-228540"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99773" indent="-228540"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6850" indent="-228540"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3928" indent="-228540" eaLnBrk="0" fontAlgn="base" hangingPunct="0">
              <a:spcBef>
                <a:spcPct val="5000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006" indent="-228540" eaLnBrk="0" fontAlgn="base" hangingPunct="0">
              <a:spcBef>
                <a:spcPct val="5000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083" indent="-228540" eaLnBrk="0" fontAlgn="base" hangingPunct="0">
              <a:spcBef>
                <a:spcPct val="5000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161" indent="-228540" eaLnBrk="0" fontAlgn="base" hangingPunct="0">
              <a:spcBef>
                <a:spcPct val="5000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4F4FCE4-67AA-BE43-9B98-87D58FD05656}" type="slidenum">
              <a:rPr lang="en-US" sz="1400">
                <a:solidFill>
                  <a:schemeClr val="bg1"/>
                </a:solidFill>
              </a:rPr>
              <a:pPr/>
              <a:t>25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07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9272" y="174144"/>
            <a:ext cx="6776444" cy="56673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Mapping Cosmic Expansion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9046" y="947344"/>
            <a:ext cx="9112154" cy="954083"/>
          </a:xfrm>
          <a:prstGeom prst="rect">
            <a:avLst/>
          </a:prstGeom>
        </p:spPr>
        <p:txBody>
          <a:bodyPr wrap="square" lIns="91416" tIns="45708" rIns="91416" bIns="45708">
            <a:spAutoFit/>
          </a:bodyPr>
          <a:lstStyle/>
          <a:p>
            <a:r>
              <a:rPr lang="en-US" b="1" dirty="0" smtClean="0">
                <a:solidFill>
                  <a:srgbClr val="00279F"/>
                </a:solidFill>
              </a:rPr>
              <a:t>We will have sub% distance measurements over most of the cosmic expansion history. </a:t>
            </a:r>
            <a:endParaRPr lang="en-US" b="1" dirty="0">
              <a:solidFill>
                <a:srgbClr val="50009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80148" y="6650278"/>
            <a:ext cx="298314" cy="405041"/>
          </a:xfrm>
          <a:prstGeom prst="rect">
            <a:avLst/>
          </a:prstGeom>
        </p:spPr>
        <p:txBody>
          <a:bodyPr wrap="square" lIns="91416" tIns="45708" rIns="91416" bIns="45708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</a:rPr>
              <a:t>z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932590" y="6501901"/>
            <a:ext cx="1405553" cy="369332"/>
          </a:xfrm>
          <a:prstGeom prst="rect">
            <a:avLst/>
          </a:prstGeom>
        </p:spPr>
        <p:txBody>
          <a:bodyPr wrap="none" lIns="91416" tIns="45708" rIns="91416" bIns="45708">
            <a:spAutoFit/>
          </a:bodyPr>
          <a:lstStyle/>
          <a:p>
            <a:r>
              <a:rPr lang="en-US" sz="1800" b="1" dirty="0" err="1">
                <a:solidFill>
                  <a:srgbClr val="000000"/>
                </a:solidFill>
                <a:latin typeface="+mj-lt"/>
              </a:rPr>
              <a:t>Perlmutter</a:t>
            </a:r>
            <a:r>
              <a:rPr lang="en-US" sz="1800" b="1" dirty="0">
                <a:solidFill>
                  <a:srgbClr val="000000"/>
                </a:solidFill>
                <a:latin typeface="+mj-lt"/>
              </a:rPr>
              <a:t>+</a:t>
            </a:r>
            <a:endParaRPr 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194800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dshift_fs8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4" t="4711" r="9948" b="6459"/>
          <a:stretch/>
        </p:blipFill>
        <p:spPr>
          <a:xfrm rot="5400000">
            <a:off x="1082261" y="1344067"/>
            <a:ext cx="4888871" cy="7053394"/>
          </a:xfrm>
          <a:prstGeom prst="rect">
            <a:avLst/>
          </a:prstGeom>
        </p:spPr>
      </p:pic>
      <p:sp>
        <p:nvSpPr>
          <p:cNvPr id="307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33513" y="160338"/>
            <a:ext cx="6149975" cy="56673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The Pull of Gravity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511879" y="984409"/>
            <a:ext cx="851715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79F"/>
                </a:solidFill>
              </a:rPr>
              <a:t>In general relativity, (linear) </a:t>
            </a:r>
            <a:r>
              <a:rPr lang="en-US" b="1" dirty="0" smtClean="0">
                <a:solidFill>
                  <a:schemeClr val="accent2"/>
                </a:solidFill>
              </a:rPr>
              <a:t>growth of structure and expansion</a:t>
            </a:r>
            <a:r>
              <a:rPr lang="en-US" b="1" dirty="0" smtClean="0">
                <a:solidFill>
                  <a:srgbClr val="00279F"/>
                </a:solidFill>
              </a:rPr>
              <a:t> are tied together – one predicts the other. </a:t>
            </a:r>
            <a:r>
              <a:rPr lang="en-US" b="1" dirty="0" smtClean="0">
                <a:solidFill>
                  <a:srgbClr val="FF0000"/>
                </a:solidFill>
              </a:rPr>
              <a:t>Cosmic growth tests GR.</a:t>
            </a:r>
          </a:p>
        </p:txBody>
      </p:sp>
      <p:sp>
        <p:nvSpPr>
          <p:cNvPr id="5" name="Rectangle 4"/>
          <p:cNvSpPr/>
          <p:nvPr/>
        </p:nvSpPr>
        <p:spPr>
          <a:xfrm rot="16200000">
            <a:off x="-1099427" y="5767442"/>
            <a:ext cx="2447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latin typeface="+mj-lt"/>
              </a:rPr>
              <a:t>Growth rate </a:t>
            </a:r>
            <a:r>
              <a:rPr lang="en-US" sz="1800" b="1" dirty="0" err="1" smtClean="0">
                <a:latin typeface="+mj-lt"/>
              </a:rPr>
              <a:t>dD</a:t>
            </a:r>
            <a:r>
              <a:rPr lang="en-US" sz="1800" b="1" dirty="0" smtClean="0">
                <a:latin typeface="+mj-lt"/>
              </a:rPr>
              <a:t>/</a:t>
            </a:r>
            <a:r>
              <a:rPr lang="en-US" sz="1800" b="1" dirty="0" err="1" smtClean="0">
                <a:latin typeface="+mj-lt"/>
              </a:rPr>
              <a:t>dlna</a:t>
            </a:r>
            <a:r>
              <a:rPr lang="en-US" sz="1800" b="1" dirty="0" smtClean="0">
                <a:latin typeface="+mj-lt"/>
              </a:rPr>
              <a:t> =</a:t>
            </a:r>
            <a:endParaRPr lang="en-US" sz="1800" dirty="0">
              <a:latin typeface="+mj-lt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119710" y="6313024"/>
            <a:ext cx="256957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Times New Roman" charset="0"/>
              </a:rPr>
              <a:t>Gil-</a:t>
            </a:r>
            <a:r>
              <a:rPr lang="en-US" sz="1600" b="1" dirty="0" err="1" smtClean="0">
                <a:latin typeface="Times New Roman" charset="0"/>
              </a:rPr>
              <a:t>Marín</a:t>
            </a:r>
            <a:r>
              <a:rPr lang="en-US" sz="1600" b="1" dirty="0" smtClean="0">
                <a:latin typeface="Times New Roman" charset="0"/>
              </a:rPr>
              <a:t>+ 1509.06386</a:t>
            </a:r>
            <a:endParaRPr lang="en-US" sz="1600" b="1" dirty="0">
              <a:latin typeface="Times New Roman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58668" y="3650784"/>
            <a:ext cx="254016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79F"/>
                </a:solidFill>
              </a:rPr>
              <a:t>Is growth suppressed?</a:t>
            </a:r>
          </a:p>
          <a:p>
            <a:r>
              <a:rPr lang="en-US" b="1" dirty="0" smtClean="0">
                <a:solidFill>
                  <a:srgbClr val="00279F"/>
                </a:solidFill>
              </a:rPr>
              <a:t>Or is     beyond linear modeling insufficient?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0426" y="2436699"/>
            <a:ext cx="2675817" cy="74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618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4F4FCE4-67AA-BE43-9B98-87D58FD05656}" type="slidenum">
              <a:rPr lang="en-US" sz="1400">
                <a:solidFill>
                  <a:schemeClr val="bg1"/>
                </a:solidFill>
              </a:rPr>
              <a:pPr/>
              <a:t>27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07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546425" y="144610"/>
            <a:ext cx="7566510" cy="56673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Mapping All Matter Perturbations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829" y="1001408"/>
            <a:ext cx="9008624" cy="617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7438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751" indent="-285674"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694" indent="-228540"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99773" indent="-228540"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6850" indent="-228540"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3928" indent="-228540" eaLnBrk="0" fontAlgn="base" hangingPunct="0">
              <a:spcBef>
                <a:spcPct val="5000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006" indent="-228540" eaLnBrk="0" fontAlgn="base" hangingPunct="0">
              <a:spcBef>
                <a:spcPct val="5000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083" indent="-228540" eaLnBrk="0" fontAlgn="base" hangingPunct="0">
              <a:spcBef>
                <a:spcPct val="5000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161" indent="-228540" eaLnBrk="0" fontAlgn="base" hangingPunct="0">
              <a:spcBef>
                <a:spcPct val="5000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4F4FCE4-67AA-BE43-9B98-87D58FD05656}" type="slidenum">
              <a:rPr lang="en-US" sz="1400">
                <a:solidFill>
                  <a:schemeClr val="bg1"/>
                </a:solidFill>
              </a:rPr>
              <a:pPr/>
              <a:t>28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07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9272" y="174144"/>
            <a:ext cx="6776444" cy="56673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Testing Gravity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2848" y="994384"/>
            <a:ext cx="4441600" cy="1938968"/>
          </a:xfrm>
          <a:prstGeom prst="rect">
            <a:avLst/>
          </a:prstGeom>
        </p:spPr>
        <p:txBody>
          <a:bodyPr wrap="square" lIns="91416" tIns="45708" rIns="91416" bIns="45708">
            <a:spAutoFit/>
          </a:bodyPr>
          <a:lstStyle/>
          <a:p>
            <a:r>
              <a:rPr lang="en-US" sz="2400" b="1" dirty="0" smtClean="0">
                <a:solidFill>
                  <a:srgbClr val="00279F"/>
                </a:solidFill>
              </a:rPr>
              <a:t>Very difficult to fit EFT/</a:t>
            </a:r>
            <a:r>
              <a:rPr lang="en-US" sz="2400" b="1" dirty="0" smtClean="0">
                <a:solidFill>
                  <a:srgbClr val="00279F"/>
                </a:solidFill>
                <a:latin typeface="+mj-lt"/>
              </a:rPr>
              <a:t>α</a:t>
            </a:r>
            <a:r>
              <a:rPr lang="en-US" sz="2400" b="1" dirty="0" smtClean="0">
                <a:solidFill>
                  <a:srgbClr val="00279F"/>
                </a:solidFill>
              </a:rPr>
              <a:t> modified gravity functions of time to observations with just a few parameters, even for simple theories. </a:t>
            </a:r>
          </a:p>
        </p:txBody>
      </p:sp>
      <p:sp>
        <p:nvSpPr>
          <p:cNvPr id="6" name="Rectangle 5"/>
          <p:cNvSpPr/>
          <p:nvPr/>
        </p:nvSpPr>
        <p:spPr>
          <a:xfrm>
            <a:off x="517053" y="5231775"/>
            <a:ext cx="8998667" cy="2059001"/>
          </a:xfrm>
          <a:prstGeom prst="rect">
            <a:avLst/>
          </a:prstGeom>
        </p:spPr>
        <p:txBody>
          <a:bodyPr wrap="square" lIns="91416" tIns="45708" rIns="91416" bIns="45708">
            <a:spAutoFit/>
          </a:bodyPr>
          <a:lstStyle/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rgbClr val="00279F"/>
                </a:solidFill>
              </a:rPr>
              <a:t>To reveal gravity, must also look at: </a:t>
            </a:r>
          </a:p>
          <a:p>
            <a:pPr marL="514350" indent="-514350">
              <a:lnSpc>
                <a:spcPct val="80000"/>
              </a:lnSpc>
              <a:spcAft>
                <a:spcPts val="0"/>
              </a:spcAft>
              <a:buClr>
                <a:schemeClr val="accent2"/>
              </a:buClr>
              <a:buAutoNum type="arabicParenR"/>
            </a:pPr>
            <a:r>
              <a:rPr lang="en-US" b="1" dirty="0" smtClean="0">
                <a:solidFill>
                  <a:srgbClr val="00279F"/>
                </a:solidFill>
              </a:rPr>
              <a:t>Nonlinear regime and screening mechanisms</a:t>
            </a:r>
          </a:p>
          <a:p>
            <a:pPr marL="514350" indent="-514350">
              <a:lnSpc>
                <a:spcPct val="80000"/>
              </a:lnSpc>
              <a:spcAft>
                <a:spcPts val="0"/>
              </a:spcAft>
              <a:buClr>
                <a:schemeClr val="accent2"/>
              </a:buClr>
              <a:buAutoNum type="arabicParenR"/>
            </a:pPr>
            <a:r>
              <a:rPr lang="en-US" b="1" dirty="0" smtClean="0">
                <a:solidFill>
                  <a:srgbClr val="00279F"/>
                </a:solidFill>
              </a:rPr>
              <a:t>Tensor sector (gravitational waves) </a:t>
            </a:r>
          </a:p>
          <a:p>
            <a:pPr marL="514350" indent="-514350">
              <a:lnSpc>
                <a:spcPct val="80000"/>
              </a:lnSpc>
              <a:spcAft>
                <a:spcPts val="0"/>
              </a:spcAft>
              <a:buClr>
                <a:schemeClr val="accent2"/>
              </a:buClr>
              <a:buAutoNum type="arabicParenR"/>
            </a:pPr>
            <a:r>
              <a:rPr lang="en-US" b="1" dirty="0" smtClean="0">
                <a:solidFill>
                  <a:srgbClr val="00279F"/>
                </a:solidFill>
              </a:rPr>
              <a:t>Strong gravity systems (black holes)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064196" y="1022944"/>
            <a:ext cx="4181441" cy="4027810"/>
            <a:chOff x="5064196" y="1022944"/>
            <a:chExt cx="4392994" cy="4231590"/>
          </a:xfrm>
        </p:grpSpPr>
        <p:pic>
          <p:nvPicPr>
            <p:cNvPr id="2" name="Picture 1" descr="amgfR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4196" y="1022944"/>
              <a:ext cx="4385653" cy="423159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6847544" y="2635315"/>
              <a:ext cx="2609646" cy="8156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latin typeface="+mj-lt"/>
                </a:rPr>
                <a:t>Planck mass running</a:t>
              </a:r>
            </a:p>
            <a:p>
              <a:r>
                <a:rPr lang="en-US" sz="1800" b="1" dirty="0" smtClean="0">
                  <a:latin typeface="+mj-lt"/>
                </a:rPr>
                <a:t>1 parameter f(R) gravity</a:t>
              </a:r>
              <a:endParaRPr lang="en-US" sz="1800" dirty="0">
                <a:latin typeface="+mj-lt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286015" y="4512628"/>
              <a:ext cx="7920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b="1" dirty="0" smtClean="0">
                  <a:solidFill>
                    <a:schemeClr val="accent2"/>
                  </a:solidFill>
                  <a:latin typeface="+mj-lt"/>
                </a:rPr>
                <a:t>Today</a:t>
              </a:r>
              <a:endParaRPr lang="en-US" sz="18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081233" y="4523899"/>
              <a:ext cx="23743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b="1" dirty="0" smtClean="0">
                  <a:latin typeface="+mj-lt"/>
                </a:rPr>
                <a:t>Cosmic scale factor </a:t>
              </a:r>
              <a:r>
                <a:rPr lang="en-US" sz="1800" b="1" dirty="0" smtClean="0">
                  <a:latin typeface="+mj-lt"/>
                  <a:sym typeface="Wingdings"/>
                </a:rPr>
                <a:t> </a:t>
              </a:r>
              <a:endParaRPr lang="en-US" sz="1800" dirty="0">
                <a:latin typeface="+mj-lt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7904802" y="4858413"/>
            <a:ext cx="1597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+mj-lt"/>
              </a:rPr>
              <a:t>Linder 1607.03113</a:t>
            </a:r>
            <a:endParaRPr lang="en-US" sz="1400" dirty="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2533" y="3353569"/>
            <a:ext cx="4335386" cy="1338828"/>
          </a:xfrm>
          <a:prstGeom prst="rect">
            <a:avLst/>
          </a:prstGeom>
          <a:solidFill>
            <a:srgbClr val="FFFF00"/>
          </a:solidFill>
          <a:ln w="28575" cmpd="sng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79F"/>
                </a:solidFill>
              </a:rPr>
              <a:t>But </a:t>
            </a:r>
            <a:r>
              <a:rPr lang="en-US" b="1" dirty="0" err="1" smtClean="0">
                <a:solidFill>
                  <a:srgbClr val="00279F"/>
                </a:solidFill>
              </a:rPr>
              <a:t>G</a:t>
            </a:r>
            <a:r>
              <a:rPr lang="en-US" b="1" baseline="-25000" dirty="0" err="1" smtClean="0">
                <a:solidFill>
                  <a:srgbClr val="00279F"/>
                </a:solidFill>
              </a:rPr>
              <a:t>matter</a:t>
            </a:r>
            <a:r>
              <a:rPr lang="en-US" b="1" dirty="0" smtClean="0">
                <a:solidFill>
                  <a:srgbClr val="00279F"/>
                </a:solidFill>
              </a:rPr>
              <a:t>(a) can be fit with 2-3 parameters for growth observables.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2691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4F4FCE4-67AA-BE43-9B98-87D58FD05656}" type="slidenum">
              <a:rPr lang="en-US" sz="1400">
                <a:solidFill>
                  <a:schemeClr val="bg1"/>
                </a:solidFill>
              </a:rPr>
              <a:pPr/>
              <a:t>29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07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9272" y="174144"/>
            <a:ext cx="6776444" cy="56673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Summary &amp; Future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2847" y="990392"/>
            <a:ext cx="9088353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279F"/>
                </a:solidFill>
              </a:rPr>
              <a:t>We should test gravity because of the challenge: </a:t>
            </a:r>
            <a:r>
              <a:rPr lang="en-US" sz="2800" b="1" dirty="0" smtClean="0">
                <a:solidFill>
                  <a:schemeClr val="accent2"/>
                </a:solidFill>
              </a:rPr>
              <a:t>theory</a:t>
            </a:r>
            <a:r>
              <a:rPr lang="en-US" sz="2800" b="1" dirty="0" smtClean="0">
                <a:solidFill>
                  <a:srgbClr val="00279F"/>
                </a:solidFill>
              </a:rPr>
              <a:t> (uniqueness), </a:t>
            </a:r>
            <a:r>
              <a:rPr lang="en-US" sz="2800" b="1" dirty="0" smtClean="0">
                <a:solidFill>
                  <a:srgbClr val="00AE00"/>
                </a:solidFill>
              </a:rPr>
              <a:t>experimental</a:t>
            </a:r>
            <a:r>
              <a:rPr lang="en-US" sz="2800" b="1" dirty="0" smtClean="0">
                <a:solidFill>
                  <a:srgbClr val="00279F"/>
                </a:solidFill>
              </a:rPr>
              <a:t> (extrapolation), </a:t>
            </a:r>
            <a:r>
              <a:rPr lang="en-US" sz="2800" b="1" dirty="0" smtClean="0">
                <a:solidFill>
                  <a:srgbClr val="00AE00"/>
                </a:solidFill>
              </a:rPr>
              <a:t>observational</a:t>
            </a:r>
            <a:r>
              <a:rPr lang="en-US" sz="2800" b="1" dirty="0" smtClean="0">
                <a:solidFill>
                  <a:srgbClr val="00279F"/>
                </a:solidFill>
              </a:rPr>
              <a:t> (acceleration)</a:t>
            </a:r>
            <a:r>
              <a:rPr lang="en-US" b="1" dirty="0" smtClean="0">
                <a:solidFill>
                  <a:srgbClr val="00279F"/>
                </a:solidFill>
              </a:rPr>
              <a:t>. </a:t>
            </a:r>
            <a:r>
              <a:rPr lang="en-US" sz="2400" b="1" dirty="0" smtClean="0">
                <a:solidFill>
                  <a:srgbClr val="000000"/>
                </a:solidFill>
              </a:rPr>
              <a:t>[Not because we’re in love with any one theory, except maybe GR.] </a:t>
            </a:r>
          </a:p>
          <a:p>
            <a:r>
              <a:rPr lang="en-US" b="1" dirty="0" smtClean="0">
                <a:solidFill>
                  <a:srgbClr val="00279F"/>
                </a:solidFill>
              </a:rPr>
              <a:t>DESI, Euclid, LSST, WFIRST,</a:t>
            </a:r>
            <a:r>
              <a:rPr lang="en-US" b="1" dirty="0">
                <a:solidFill>
                  <a:srgbClr val="00279F"/>
                </a:solidFill>
              </a:rPr>
              <a:t> </a:t>
            </a:r>
            <a:r>
              <a:rPr lang="en-US" b="1" dirty="0" smtClean="0">
                <a:solidFill>
                  <a:srgbClr val="00279F"/>
                </a:solidFill>
              </a:rPr>
              <a:t>etc. will have exciting </a:t>
            </a:r>
            <a:r>
              <a:rPr lang="en-US" b="1" dirty="0" smtClean="0">
                <a:solidFill>
                  <a:srgbClr val="000090"/>
                </a:solidFill>
              </a:rPr>
              <a:t>next generation surveys </a:t>
            </a:r>
            <a:r>
              <a:rPr lang="en-US" b="1" dirty="0">
                <a:solidFill>
                  <a:srgbClr val="00279F"/>
                </a:solidFill>
              </a:rPr>
              <a:t>p</a:t>
            </a:r>
            <a:r>
              <a:rPr lang="en-US" b="1" dirty="0" smtClean="0">
                <a:solidFill>
                  <a:srgbClr val="00279F"/>
                </a:solidFill>
              </a:rPr>
              <a:t>roviding </a:t>
            </a:r>
            <a:r>
              <a:rPr lang="en-US" b="1" dirty="0" smtClean="0">
                <a:solidFill>
                  <a:srgbClr val="00AE00"/>
                </a:solidFill>
              </a:rPr>
              <a:t>accurate tests of gravity</a:t>
            </a:r>
            <a:r>
              <a:rPr lang="en-US" b="1" dirty="0" smtClean="0">
                <a:solidFill>
                  <a:srgbClr val="00279F"/>
                </a:solidFill>
              </a:rPr>
              <a:t>. </a:t>
            </a:r>
          </a:p>
          <a:p>
            <a:r>
              <a:rPr lang="en-US" b="1" dirty="0" smtClean="0">
                <a:solidFill>
                  <a:srgbClr val="00279F"/>
                </a:solidFill>
              </a:rPr>
              <a:t>Very difficult to go from theory </a:t>
            </a:r>
            <a:r>
              <a:rPr lang="en-US" b="1" dirty="0" smtClean="0">
                <a:solidFill>
                  <a:srgbClr val="00279F"/>
                </a:solidFill>
                <a:sym typeface="Wingdings"/>
              </a:rPr>
              <a:t> </a:t>
            </a:r>
            <a:r>
              <a:rPr lang="en-US" b="1" dirty="0" smtClean="0">
                <a:solidFill>
                  <a:srgbClr val="00279F"/>
                </a:solidFill>
              </a:rPr>
              <a:t>observations in model independent way: </a:t>
            </a:r>
            <a:r>
              <a:rPr lang="en-US" b="1" dirty="0" smtClean="0">
                <a:solidFill>
                  <a:schemeClr val="accent2"/>
                </a:solidFill>
              </a:rPr>
              <a:t>H(z) + 4 functions</a:t>
            </a:r>
            <a:r>
              <a:rPr lang="en-US" b="1" dirty="0" smtClean="0">
                <a:solidFill>
                  <a:srgbClr val="00279F"/>
                </a:solidFill>
              </a:rPr>
              <a:t>. 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00279F"/>
                </a:solidFill>
              </a:rPr>
              <a:t>Keeping observations in front, we show </a:t>
            </a:r>
            <a:r>
              <a:rPr lang="en-US" b="1" dirty="0" err="1" smtClean="0">
                <a:solidFill>
                  <a:srgbClr val="FF0000"/>
                </a:solidFill>
              </a:rPr>
              <a:t>subpercent</a:t>
            </a:r>
            <a:r>
              <a:rPr lang="en-US" b="1" dirty="0" smtClean="0">
                <a:solidFill>
                  <a:srgbClr val="FF0000"/>
                </a:solidFill>
              </a:rPr>
              <a:t> accuracy with just 2-3 gravity parameters</a:t>
            </a:r>
            <a:r>
              <a:rPr lang="en-US" b="1" dirty="0" smtClean="0">
                <a:solidFill>
                  <a:srgbClr val="00279F"/>
                </a:solidFill>
              </a:rPr>
              <a:t>, for cosmic growth.</a:t>
            </a:r>
          </a:p>
          <a:p>
            <a:r>
              <a:rPr lang="en-US" b="1" dirty="0" smtClean="0">
                <a:solidFill>
                  <a:srgbClr val="00279F"/>
                </a:solidFill>
              </a:rPr>
              <a:t>Future: does it work for lensing? </a:t>
            </a:r>
          </a:p>
        </p:txBody>
      </p:sp>
    </p:spTree>
    <p:extLst>
      <p:ext uri="{BB962C8B-B14F-4D97-AF65-F5344CB8AC3E}">
        <p14:creationId xmlns:p14="http://schemas.microsoft.com/office/powerpoint/2010/main" val="15626435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769F827-FFBF-514B-A607-050A4FE424AE}" type="slidenum">
              <a:rPr lang="en-US" sz="1400">
                <a:solidFill>
                  <a:schemeClr val="bg1"/>
                </a:solidFill>
              </a:rPr>
              <a:pPr/>
              <a:t>3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07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5654" y="160338"/>
            <a:ext cx="7952898" cy="56673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Connecting Theory to Observation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1106" y="1010549"/>
            <a:ext cx="91100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Practical</a:t>
            </a:r>
            <a:r>
              <a:rPr lang="en-US" sz="2800" b="1" dirty="0" smtClean="0">
                <a:solidFill>
                  <a:srgbClr val="00279F"/>
                </a:solidFill>
              </a:rPr>
              <a:t> use of EFT/property functions, i.e. fitting time dependence, has not succeeded so far </a:t>
            </a:r>
            <a:r>
              <a:rPr lang="mr-IN" sz="2800" b="1" dirty="0" smtClean="0">
                <a:solidFill>
                  <a:srgbClr val="00279F"/>
                </a:solidFill>
              </a:rPr>
              <a:t>–</a:t>
            </a:r>
            <a:r>
              <a:rPr lang="en-US" sz="2800" b="1" dirty="0" smtClean="0">
                <a:solidFill>
                  <a:srgbClr val="00279F"/>
                </a:solidFill>
              </a:rPr>
              <a:t> and  doesn’t look promising.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18729" y="2473918"/>
            <a:ext cx="2871942" cy="2871942"/>
            <a:chOff x="4087428" y="2576811"/>
            <a:chExt cx="5237439" cy="523743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87428" y="2576811"/>
              <a:ext cx="5237439" cy="5237439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6284844" y="4786705"/>
              <a:ext cx="2932684" cy="4630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50" b="1" dirty="0" smtClean="0">
                  <a:latin typeface="+mj-lt"/>
                </a:rPr>
                <a:t>1 parameter f(R) gravity</a:t>
              </a:r>
              <a:endParaRPr lang="en-US" sz="1050" dirty="0">
                <a:latin typeface="+mj-lt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505087" y="6736060"/>
              <a:ext cx="1085140" cy="5051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smtClean="0">
                  <a:solidFill>
                    <a:schemeClr val="accent2"/>
                  </a:solidFill>
                  <a:latin typeface="+mj-lt"/>
                </a:rPr>
                <a:t>Today</a:t>
              </a:r>
              <a:endParaRPr lang="en-US" sz="1400" dirty="0">
                <a:solidFill>
                  <a:schemeClr val="accent2"/>
                </a:solidFill>
                <a:latin typeface="+mj-lt"/>
              </a:endParaRPr>
            </a:p>
          </p:txBody>
        </p:sp>
      </p:grpSp>
      <p:pic>
        <p:nvPicPr>
          <p:cNvPr id="16" name="Picture 15" descr="obsrati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751" y="2978156"/>
            <a:ext cx="4512826" cy="127566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91106" y="5763425"/>
            <a:ext cx="79483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279F"/>
                </a:solidFill>
              </a:rPr>
              <a:t>How can we connect theory to observations </a:t>
            </a:r>
            <a:r>
              <a:rPr lang="en-US" sz="2800" b="1" dirty="0" smtClean="0">
                <a:solidFill>
                  <a:srgbClr val="FF0000"/>
                </a:solidFill>
              </a:rPr>
              <a:t>in practice </a:t>
            </a:r>
            <a:r>
              <a:rPr lang="en-US" sz="2800" b="1" dirty="0" smtClean="0">
                <a:solidFill>
                  <a:srgbClr val="00279F"/>
                </a:solidFill>
              </a:rPr>
              <a:t>to learn about modified gravity?</a:t>
            </a:r>
          </a:p>
        </p:txBody>
      </p:sp>
    </p:spTree>
    <p:extLst>
      <p:ext uri="{BB962C8B-B14F-4D97-AF65-F5344CB8AC3E}">
        <p14:creationId xmlns:p14="http://schemas.microsoft.com/office/powerpoint/2010/main" val="16108804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769F827-FFBF-514B-A607-050A4FE424AE}" type="slidenum">
              <a:rPr lang="en-US" sz="1400">
                <a:solidFill>
                  <a:schemeClr val="bg1"/>
                </a:solidFill>
              </a:rPr>
              <a:pPr/>
              <a:t>4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07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33513" y="160338"/>
            <a:ext cx="6149975" cy="56673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Observations First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85143" y="992887"/>
            <a:ext cx="9116057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279F"/>
                </a:solidFill>
              </a:rPr>
              <a:t>Instead, put the observations in forefront. </a:t>
            </a:r>
          </a:p>
          <a:p>
            <a:r>
              <a:rPr lang="en-US" sz="2800" b="1" dirty="0" smtClean="0">
                <a:solidFill>
                  <a:srgbClr val="00279F"/>
                </a:solidFill>
              </a:rPr>
              <a:t>Modified Poisson equations 			    </a:t>
            </a:r>
            <a:r>
              <a:rPr lang="en-US" sz="1800" b="1" dirty="0" err="1" smtClean="0">
                <a:latin typeface="+mj-lt"/>
              </a:rPr>
              <a:t>Bertschinger</a:t>
            </a:r>
            <a:r>
              <a:rPr lang="en-US" sz="1800" b="1" dirty="0" smtClean="0">
                <a:latin typeface="+mj-lt"/>
              </a:rPr>
              <a:t> &amp; </a:t>
            </a:r>
            <a:r>
              <a:rPr lang="en-US" sz="1800" b="1" dirty="0" err="1" smtClean="0">
                <a:latin typeface="+mj-lt"/>
              </a:rPr>
              <a:t>Zukin</a:t>
            </a:r>
            <a:r>
              <a:rPr lang="en-US" sz="1800" b="1" dirty="0" smtClean="0">
                <a:latin typeface="+mj-lt"/>
              </a:rPr>
              <a:t> 2008</a:t>
            </a:r>
            <a:r>
              <a:rPr lang="en-US" sz="1800" b="1" dirty="0">
                <a:latin typeface="+mj-lt"/>
              </a:rPr>
              <a:t>, </a:t>
            </a:r>
            <a:r>
              <a:rPr lang="is-IS" sz="1800" b="1" dirty="0">
                <a:latin typeface="+mj-lt"/>
              </a:rPr>
              <a:t>Zhao+ 2009; Song+ 2010; Daniel+ </a:t>
            </a:r>
            <a:r>
              <a:rPr lang="is-IS" sz="1800" b="1" dirty="0" smtClean="0">
                <a:latin typeface="+mj-lt"/>
              </a:rPr>
              <a:t>2010, </a:t>
            </a:r>
            <a:r>
              <a:rPr lang="en-US" sz="1800" b="1" dirty="0" err="1" smtClean="0">
                <a:latin typeface="+mj-lt"/>
              </a:rPr>
              <a:t>Bertschinger</a:t>
            </a:r>
            <a:r>
              <a:rPr lang="en-US" sz="1800" b="1" dirty="0" smtClean="0">
                <a:latin typeface="+mj-lt"/>
              </a:rPr>
              <a:t> 2011...</a:t>
            </a:r>
            <a:endParaRPr lang="en-US" sz="2800" b="1" dirty="0" smtClean="0">
              <a:solidFill>
                <a:srgbClr val="00279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8264" y="4861677"/>
            <a:ext cx="9112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279F"/>
                </a:solidFill>
              </a:rPr>
              <a:t>This is </a:t>
            </a:r>
            <a:r>
              <a:rPr lang="en-US" sz="2800" b="1" dirty="0" smtClean="0"/>
              <a:t>robust</a:t>
            </a:r>
            <a:r>
              <a:rPr lang="en-US" sz="2800" b="1" dirty="0" smtClean="0">
                <a:solidFill>
                  <a:srgbClr val="00279F"/>
                </a:solidFill>
              </a:rPr>
              <a:t>. The question is only how complicated is the </a:t>
            </a:r>
            <a:r>
              <a:rPr lang="en-US" sz="2800" b="1" dirty="0" smtClean="0">
                <a:solidFill>
                  <a:srgbClr val="000000"/>
                </a:solidFill>
              </a:rPr>
              <a:t>time and space dependence </a:t>
            </a:r>
            <a:r>
              <a:rPr lang="en-US" sz="2800" b="1" dirty="0" smtClean="0">
                <a:solidFill>
                  <a:srgbClr val="00279F"/>
                </a:solidFill>
              </a:rPr>
              <a:t>of </a:t>
            </a:r>
            <a:r>
              <a:rPr lang="en-US" sz="2800" b="1" dirty="0" err="1" smtClean="0">
                <a:solidFill>
                  <a:srgbClr val="00279F"/>
                </a:solidFill>
              </a:rPr>
              <a:t>G</a:t>
            </a:r>
            <a:r>
              <a:rPr lang="en-US" sz="2800" b="1" baseline="-25000" dirty="0" err="1" smtClean="0">
                <a:solidFill>
                  <a:srgbClr val="00279F"/>
                </a:solidFill>
              </a:rPr>
              <a:t>m</a:t>
            </a:r>
            <a:r>
              <a:rPr lang="en-US" sz="2800" b="1" dirty="0" smtClean="0">
                <a:solidFill>
                  <a:srgbClr val="00279F"/>
                </a:solidFill>
              </a:rPr>
              <a:t>(</a:t>
            </a:r>
            <a:r>
              <a:rPr lang="en-US" sz="2800" b="1" dirty="0" err="1" smtClean="0">
                <a:solidFill>
                  <a:srgbClr val="00279F"/>
                </a:solidFill>
              </a:rPr>
              <a:t>k,a</a:t>
            </a:r>
            <a:r>
              <a:rPr lang="en-US" sz="2800" b="1" dirty="0" smtClean="0">
                <a:solidFill>
                  <a:srgbClr val="00279F"/>
                </a:solidFill>
              </a:rPr>
              <a:t>), </a:t>
            </a:r>
            <a:r>
              <a:rPr lang="en-US" sz="2800" b="1" dirty="0" err="1" smtClean="0">
                <a:solidFill>
                  <a:srgbClr val="00279F"/>
                </a:solidFill>
              </a:rPr>
              <a:t>G</a:t>
            </a:r>
            <a:r>
              <a:rPr lang="en-US" sz="2800" b="1" baseline="-25000" dirty="0" err="1" smtClean="0">
                <a:solidFill>
                  <a:srgbClr val="00279F"/>
                </a:solidFill>
              </a:rPr>
              <a:t>l</a:t>
            </a:r>
            <a:r>
              <a:rPr lang="en-US" sz="2800" b="1" dirty="0" smtClean="0">
                <a:solidFill>
                  <a:srgbClr val="00279F"/>
                </a:solidFill>
              </a:rPr>
              <a:t>(</a:t>
            </a:r>
            <a:r>
              <a:rPr lang="en-US" sz="2800" b="1" dirty="0" err="1">
                <a:solidFill>
                  <a:srgbClr val="00279F"/>
                </a:solidFill>
              </a:rPr>
              <a:t>k,a</a:t>
            </a:r>
            <a:r>
              <a:rPr lang="en-US" sz="2800" b="1" dirty="0" smtClean="0">
                <a:solidFill>
                  <a:srgbClr val="00279F"/>
                </a:solidFill>
              </a:rPr>
              <a:t>).</a:t>
            </a:r>
          </a:p>
        </p:txBody>
      </p:sp>
      <p:pic>
        <p:nvPicPr>
          <p:cNvPr id="7" name="Picture 1" descr="PoissonEq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25" y="3105237"/>
            <a:ext cx="5892837" cy="1178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6755060" y="3130175"/>
            <a:ext cx="2846140" cy="1122149"/>
            <a:chOff x="6755060" y="2441826"/>
            <a:chExt cx="2846140" cy="1122149"/>
          </a:xfrm>
        </p:grpSpPr>
        <p:sp>
          <p:nvSpPr>
            <p:cNvPr id="8" name="Rectangle 7"/>
            <p:cNvSpPr/>
            <p:nvPr/>
          </p:nvSpPr>
          <p:spPr>
            <a:xfrm>
              <a:off x="7181447" y="2441826"/>
              <a:ext cx="241975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w</a:t>
              </a:r>
              <a:r>
                <a:rPr lang="en-US" b="1" dirty="0" smtClean="0">
                  <a:solidFill>
                    <a:schemeClr val="accent2"/>
                  </a:solidFill>
                </a:rPr>
                <a:t>eak lensing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439673" y="3056144"/>
              <a:ext cx="1338546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FF6600"/>
                  </a:solidFill>
                </a:rPr>
                <a:t>growth </a:t>
              </a:r>
              <a:endParaRPr lang="en-US" dirty="0">
                <a:solidFill>
                  <a:srgbClr val="FF6600"/>
                </a:solidFill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 flipH="1">
              <a:off x="6755060" y="2756127"/>
              <a:ext cx="409343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" name="Straight Arrow Connector 10"/>
            <p:cNvCxnSpPr/>
            <p:nvPr/>
          </p:nvCxnSpPr>
          <p:spPr bwMode="auto">
            <a:xfrm flipH="1">
              <a:off x="7035595" y="3354486"/>
              <a:ext cx="409343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0298247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769F827-FFBF-514B-A607-050A4FE424AE}" type="slidenum">
              <a:rPr lang="en-US" sz="1400">
                <a:solidFill>
                  <a:schemeClr val="bg1"/>
                </a:solidFill>
              </a:rPr>
              <a:pPr/>
              <a:t>5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07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33513" y="160338"/>
            <a:ext cx="6149975" cy="56673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Observations First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402" y="2527905"/>
            <a:ext cx="2763785" cy="8188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4102" y="1602975"/>
            <a:ext cx="3587678" cy="829985"/>
          </a:xfrm>
          <a:prstGeom prst="rect">
            <a:avLst/>
          </a:prstGeom>
        </p:spPr>
      </p:pic>
      <p:pic>
        <p:nvPicPr>
          <p:cNvPr id="14" name="Picture 13" descr="etaprop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7" r="-1"/>
          <a:stretch/>
        </p:blipFill>
        <p:spPr>
          <a:xfrm>
            <a:off x="1920258" y="4140697"/>
            <a:ext cx="6734309" cy="7339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8926" y="4279188"/>
            <a:ext cx="277848" cy="401336"/>
          </a:xfrm>
          <a:prstGeom prst="rect">
            <a:avLst/>
          </a:prstGeom>
        </p:spPr>
      </p:pic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851691" y="6874660"/>
            <a:ext cx="74052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800" b="1" dirty="0" smtClean="0">
                <a:latin typeface="Times New Roman" charset="0"/>
              </a:rPr>
              <a:t>Linder, </a:t>
            </a:r>
            <a:r>
              <a:rPr lang="en-US" sz="1800" b="1" dirty="0" err="1" smtClean="0">
                <a:latin typeface="Times New Roman" charset="0"/>
              </a:rPr>
              <a:t>Sengor</a:t>
            </a:r>
            <a:r>
              <a:rPr lang="en-US" sz="1800" b="1" dirty="0" smtClean="0">
                <a:latin typeface="Times New Roman" charset="0"/>
              </a:rPr>
              <a:t>, Watson 1512.06180 following Bellini &amp; </a:t>
            </a:r>
            <a:r>
              <a:rPr lang="en-US" sz="1800" b="1" dirty="0" err="1" smtClean="0">
                <a:latin typeface="Times New Roman" charset="0"/>
              </a:rPr>
              <a:t>Sawicki</a:t>
            </a:r>
            <a:r>
              <a:rPr lang="en-US" sz="1800" b="1" dirty="0" smtClean="0">
                <a:latin typeface="Times New Roman" charset="0"/>
              </a:rPr>
              <a:t> 1404.3713</a:t>
            </a:r>
            <a:endParaRPr lang="en-US" sz="1800" b="1" dirty="0">
              <a:latin typeface="Times New Roman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5115" y="981939"/>
            <a:ext cx="30979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Gravitational slip</a:t>
            </a:r>
            <a:endParaRPr lang="en-US" sz="2800" dirty="0">
              <a:solidFill>
                <a:schemeClr val="accent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7810" y="1658989"/>
            <a:ext cx="957515" cy="76210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91891" y="2587246"/>
            <a:ext cx="1904220" cy="68264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6" name="Rectangle 15"/>
          <p:cNvSpPr/>
          <p:nvPr/>
        </p:nvSpPr>
        <p:spPr>
          <a:xfrm>
            <a:off x="533207" y="3413014"/>
            <a:ext cx="36599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279F"/>
                </a:solidFill>
              </a:rPr>
              <a:t>In </a:t>
            </a:r>
            <a:r>
              <a:rPr lang="en-US" sz="2800" b="1" dirty="0" err="1" smtClean="0">
                <a:solidFill>
                  <a:srgbClr val="00279F"/>
                </a:solidFill>
              </a:rPr>
              <a:t>Horndeski</a:t>
            </a:r>
            <a:r>
              <a:rPr lang="en-US" sz="2800" b="1" dirty="0" smtClean="0">
                <a:solidFill>
                  <a:srgbClr val="00279F"/>
                </a:solidFill>
              </a:rPr>
              <a:t> gravity</a:t>
            </a:r>
            <a:endParaRPr lang="en-US" sz="2800" dirty="0">
              <a:solidFill>
                <a:srgbClr val="00279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1958" y="5052432"/>
            <a:ext cx="7849074" cy="7985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66856" y="5978145"/>
            <a:ext cx="7654998" cy="82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060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769F827-FFBF-514B-A607-050A4FE424AE}" type="slidenum">
              <a:rPr lang="en-US" sz="1400">
                <a:solidFill>
                  <a:schemeClr val="bg1"/>
                </a:solidFill>
              </a:rPr>
              <a:pPr/>
              <a:t>6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07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33513" y="160338"/>
            <a:ext cx="6149975" cy="56673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Observations First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8264" y="1277510"/>
            <a:ext cx="91129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279F"/>
                </a:solidFill>
              </a:rPr>
              <a:t>Here we focus on the cosmic growth of structure and show that </a:t>
            </a:r>
            <a:r>
              <a:rPr lang="en-US" sz="2800" b="1" dirty="0" smtClean="0">
                <a:solidFill>
                  <a:schemeClr val="accent2"/>
                </a:solidFill>
              </a:rPr>
              <a:t>very simple </a:t>
            </a:r>
            <a:r>
              <a:rPr lang="en-US" sz="2800" b="1" dirty="0" err="1" smtClean="0">
                <a:solidFill>
                  <a:schemeClr val="accent2"/>
                </a:solidFill>
              </a:rPr>
              <a:t>parametrization</a:t>
            </a:r>
            <a:r>
              <a:rPr lang="en-US" sz="2800" b="1" dirty="0" smtClean="0">
                <a:solidFill>
                  <a:schemeClr val="accent2"/>
                </a:solidFill>
              </a:rPr>
              <a:t> of </a:t>
            </a:r>
            <a:r>
              <a:rPr lang="en-US" sz="2800" b="1" dirty="0" err="1">
                <a:solidFill>
                  <a:schemeClr val="accent2"/>
                </a:solidFill>
              </a:rPr>
              <a:t>G</a:t>
            </a:r>
            <a:r>
              <a:rPr lang="en-US" sz="2800" b="1" baseline="-25000" dirty="0" err="1">
                <a:solidFill>
                  <a:schemeClr val="accent2"/>
                </a:solidFill>
              </a:rPr>
              <a:t>m</a:t>
            </a:r>
            <a:r>
              <a:rPr lang="en-US" sz="2800" b="1" dirty="0">
                <a:solidFill>
                  <a:schemeClr val="accent2"/>
                </a:solidFill>
              </a:rPr>
              <a:t>(</a:t>
            </a:r>
            <a:r>
              <a:rPr lang="en-US" sz="2800" b="1" dirty="0" err="1">
                <a:solidFill>
                  <a:schemeClr val="accent2"/>
                </a:solidFill>
              </a:rPr>
              <a:t>k,a</a:t>
            </a:r>
            <a:r>
              <a:rPr lang="en-US" sz="2800" b="1" dirty="0" smtClean="0">
                <a:solidFill>
                  <a:schemeClr val="accent2"/>
                </a:solidFill>
              </a:rPr>
              <a:t>) works very well</a:t>
            </a:r>
            <a:r>
              <a:rPr lang="en-US" sz="2800" b="1" dirty="0" smtClean="0">
                <a:solidFill>
                  <a:srgbClr val="00279F"/>
                </a:solidFill>
              </a:rPr>
              <a:t>. </a:t>
            </a:r>
          </a:p>
          <a:p>
            <a:r>
              <a:rPr lang="en-US" sz="2800" b="1" dirty="0" smtClean="0">
                <a:solidFill>
                  <a:srgbClr val="00279F"/>
                </a:solidFill>
              </a:rPr>
              <a:t>That is, it </a:t>
            </a:r>
            <a:r>
              <a:rPr lang="en-US" sz="2800" b="1" dirty="0" smtClean="0">
                <a:solidFill>
                  <a:srgbClr val="00AE00"/>
                </a:solidFill>
              </a:rPr>
              <a:t>reproduces the observations </a:t>
            </a:r>
            <a:r>
              <a:rPr lang="en-US" sz="2800" b="1" dirty="0" smtClean="0">
                <a:solidFill>
                  <a:srgbClr val="00279F"/>
                </a:solidFill>
              </a:rPr>
              <a:t>as well as the exact theory does (within measurement uncertainty).</a:t>
            </a:r>
          </a:p>
          <a:p>
            <a:r>
              <a:rPr lang="en-US" sz="2800" b="1" dirty="0" smtClean="0">
                <a:solidFill>
                  <a:srgbClr val="00279F"/>
                </a:solidFill>
              </a:rPr>
              <a:t>But first, let’s examine where we were at the beginning of 2017, and some </a:t>
            </a:r>
            <a:r>
              <a:rPr lang="en-US" sz="2800" b="1" dirty="0" smtClean="0">
                <a:solidFill>
                  <a:schemeClr val="accent2"/>
                </a:solidFill>
              </a:rPr>
              <a:t>cautionary tales</a:t>
            </a:r>
            <a:r>
              <a:rPr lang="en-US" sz="2800" b="1" dirty="0" smtClean="0">
                <a:solidFill>
                  <a:srgbClr val="00279F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86351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751" indent="-285674"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694" indent="-228540"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99773" indent="-228540"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6850" indent="-228540"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3928" indent="-228540" eaLnBrk="0" fontAlgn="base" hangingPunct="0">
              <a:spcBef>
                <a:spcPct val="5000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006" indent="-228540" eaLnBrk="0" fontAlgn="base" hangingPunct="0">
              <a:spcBef>
                <a:spcPct val="5000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083" indent="-228540" eaLnBrk="0" fontAlgn="base" hangingPunct="0">
              <a:spcBef>
                <a:spcPct val="5000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161" indent="-228540" eaLnBrk="0" fontAlgn="base" hangingPunct="0">
              <a:spcBef>
                <a:spcPct val="5000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4F4FCE4-67AA-BE43-9B98-87D58FD05656}" type="slidenum">
              <a:rPr lang="en-US" sz="1400">
                <a:solidFill>
                  <a:schemeClr val="bg1"/>
                </a:solidFill>
              </a:rPr>
              <a:pPr/>
              <a:t>7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07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594249" y="174144"/>
            <a:ext cx="7341467" cy="56673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Cosmic Growth + Light Deflection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2425" y="984640"/>
            <a:ext cx="9073819" cy="1384970"/>
          </a:xfrm>
          <a:prstGeom prst="rect">
            <a:avLst/>
          </a:prstGeom>
        </p:spPr>
        <p:txBody>
          <a:bodyPr wrap="square" lIns="91416" tIns="45708" rIns="91416" bIns="45708">
            <a:spAutoFit/>
          </a:bodyPr>
          <a:lstStyle/>
          <a:p>
            <a:r>
              <a:rPr lang="en-US" sz="2800" b="1" dirty="0" smtClean="0">
                <a:solidFill>
                  <a:srgbClr val="00279F"/>
                </a:solidFill>
              </a:rPr>
              <a:t>Modified gravity affects both the </a:t>
            </a:r>
            <a:r>
              <a:rPr lang="en-US" sz="2800" b="1" dirty="0" smtClean="0">
                <a:solidFill>
                  <a:schemeClr val="accent2"/>
                </a:solidFill>
              </a:rPr>
              <a:t>growth</a:t>
            </a:r>
            <a:r>
              <a:rPr lang="en-US" sz="2800" b="1" dirty="0" smtClean="0">
                <a:solidFill>
                  <a:srgbClr val="00279F"/>
                </a:solidFill>
              </a:rPr>
              <a:t> of structure and the deflection of light (</a:t>
            </a:r>
            <a:r>
              <a:rPr lang="en-US" sz="2800" b="1" dirty="0" smtClean="0">
                <a:solidFill>
                  <a:srgbClr val="00AE00"/>
                </a:solidFill>
              </a:rPr>
              <a:t>lensing</a:t>
            </a:r>
            <a:r>
              <a:rPr lang="en-US" sz="2800" b="1" dirty="0" smtClean="0">
                <a:solidFill>
                  <a:srgbClr val="00279F"/>
                </a:solidFill>
              </a:rPr>
              <a:t>). Look at the effective gravitational strength for each: </a:t>
            </a:r>
            <a:r>
              <a:rPr lang="en-US" sz="2800" b="1" dirty="0" smtClean="0">
                <a:solidFill>
                  <a:srgbClr val="00AE00"/>
                </a:solidFill>
              </a:rPr>
              <a:t>G</a:t>
            </a:r>
            <a:r>
              <a:rPr lang="en-US" sz="2800" b="1" baseline="-25000" dirty="0" smtClean="0">
                <a:solidFill>
                  <a:srgbClr val="00AE00"/>
                </a:solidFill>
              </a:rPr>
              <a:t>M</a:t>
            </a:r>
            <a:r>
              <a:rPr lang="en-US" sz="2800" b="1" dirty="0" smtClean="0">
                <a:solidFill>
                  <a:srgbClr val="00279F"/>
                </a:solidFill>
              </a:rPr>
              <a:t>, </a:t>
            </a:r>
            <a:r>
              <a:rPr lang="en-US" sz="2800" b="1" dirty="0" smtClean="0">
                <a:solidFill>
                  <a:srgbClr val="00AE00"/>
                </a:solidFill>
              </a:rPr>
              <a:t>G</a:t>
            </a:r>
            <a:r>
              <a:rPr lang="en-US" sz="2800" b="1" baseline="-25000" dirty="0" smtClean="0">
                <a:solidFill>
                  <a:srgbClr val="00AE00"/>
                </a:solidFill>
              </a:rPr>
              <a:t>L</a:t>
            </a:r>
            <a:r>
              <a:rPr lang="en-US" sz="2800" b="1" dirty="0" smtClean="0">
                <a:solidFill>
                  <a:srgbClr val="00279F"/>
                </a:solidFill>
              </a:rPr>
              <a:t>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827" y="2512622"/>
            <a:ext cx="3073400" cy="2324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067" y="4858353"/>
            <a:ext cx="7446370" cy="245684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499307" y="4222578"/>
            <a:ext cx="2893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latin typeface="+mj-lt"/>
              </a:rPr>
              <a:t>Mueller+ arXiv</a:t>
            </a:r>
            <a:r>
              <a:rPr lang="en-US" sz="1800" b="1" dirty="0">
                <a:latin typeface="+mj-lt"/>
              </a:rPr>
              <a:t>:1612.00812</a:t>
            </a:r>
          </a:p>
        </p:txBody>
      </p:sp>
      <p:sp>
        <p:nvSpPr>
          <p:cNvPr id="3" name="Rectangle 2"/>
          <p:cNvSpPr/>
          <p:nvPr/>
        </p:nvSpPr>
        <p:spPr>
          <a:xfrm>
            <a:off x="2889045" y="5033651"/>
            <a:ext cx="5180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a</a:t>
            </a:r>
            <a:r>
              <a:rPr lang="en-US" sz="2800" b="1" baseline="30000" dirty="0" smtClean="0"/>
              <a:t>0</a:t>
            </a:r>
            <a:endParaRPr lang="en-US" sz="2800" baseline="30000" dirty="0"/>
          </a:p>
        </p:txBody>
      </p:sp>
      <p:sp>
        <p:nvSpPr>
          <p:cNvPr id="10" name="Rectangle 9"/>
          <p:cNvSpPr/>
          <p:nvPr/>
        </p:nvSpPr>
        <p:spPr>
          <a:xfrm>
            <a:off x="5400033" y="4913918"/>
            <a:ext cx="5174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a</a:t>
            </a:r>
            <a:r>
              <a:rPr lang="en-US" sz="2800" b="1" baseline="30000" dirty="0"/>
              <a:t>1</a:t>
            </a:r>
            <a:endParaRPr lang="en-US" sz="2800" baseline="30000" dirty="0"/>
          </a:p>
        </p:txBody>
      </p:sp>
      <p:sp>
        <p:nvSpPr>
          <p:cNvPr id="11" name="Rectangle 10"/>
          <p:cNvSpPr/>
          <p:nvPr/>
        </p:nvSpPr>
        <p:spPr>
          <a:xfrm>
            <a:off x="7781428" y="4949690"/>
            <a:ext cx="5180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a</a:t>
            </a:r>
            <a:r>
              <a:rPr lang="en-US" sz="2800" b="1" baseline="30000" dirty="0"/>
              <a:t>3</a:t>
            </a:r>
            <a:endParaRPr lang="en-US" sz="2800" baseline="30000" dirty="0"/>
          </a:p>
        </p:txBody>
      </p:sp>
    </p:spTree>
    <p:extLst>
      <p:ext uri="{BB962C8B-B14F-4D97-AF65-F5344CB8AC3E}">
        <p14:creationId xmlns:p14="http://schemas.microsoft.com/office/powerpoint/2010/main" val="29268612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751" indent="-285674"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694" indent="-228540"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99773" indent="-228540"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6850" indent="-228540"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3928" indent="-228540" eaLnBrk="0" fontAlgn="base" hangingPunct="0">
              <a:spcBef>
                <a:spcPct val="5000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006" indent="-228540" eaLnBrk="0" fontAlgn="base" hangingPunct="0">
              <a:spcBef>
                <a:spcPct val="5000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083" indent="-228540" eaLnBrk="0" fontAlgn="base" hangingPunct="0">
              <a:spcBef>
                <a:spcPct val="5000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161" indent="-228540" eaLnBrk="0" fontAlgn="base" hangingPunct="0">
              <a:spcBef>
                <a:spcPct val="5000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4F4FCE4-67AA-BE43-9B98-87D58FD05656}" type="slidenum">
              <a:rPr lang="en-US" sz="1400">
                <a:solidFill>
                  <a:schemeClr val="bg1"/>
                </a:solidFill>
              </a:rPr>
              <a:pPr/>
              <a:t>8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07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9272" y="174144"/>
            <a:ext cx="6776444" cy="56673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Strengths of Gravity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2425" y="972990"/>
            <a:ext cx="9073819" cy="923306"/>
          </a:xfrm>
          <a:prstGeom prst="rect">
            <a:avLst/>
          </a:prstGeom>
        </p:spPr>
        <p:txBody>
          <a:bodyPr wrap="square" lIns="91416" tIns="45708" rIns="91416" bIns="45708">
            <a:spAutoFit/>
          </a:bodyPr>
          <a:lstStyle/>
          <a:p>
            <a:r>
              <a:rPr lang="en-US" b="1" dirty="0" smtClean="0">
                <a:solidFill>
                  <a:srgbClr val="00279F"/>
                </a:solidFill>
              </a:rPr>
              <a:t>The assumed model or time variation has a major impact on observational constraints.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33" y="1945671"/>
            <a:ext cx="5170951" cy="51196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4375" y="2001186"/>
            <a:ext cx="3435967" cy="2552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6899" y="4536579"/>
            <a:ext cx="3306747" cy="261495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554382" y="2066103"/>
            <a:ext cx="5180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a</a:t>
            </a:r>
            <a:r>
              <a:rPr lang="en-US" sz="2800" b="1" baseline="30000" dirty="0"/>
              <a:t>s</a:t>
            </a:r>
            <a:endParaRPr lang="en-US" sz="2800" baseline="30000" dirty="0"/>
          </a:p>
        </p:txBody>
      </p:sp>
    </p:spTree>
    <p:extLst>
      <p:ext uri="{BB962C8B-B14F-4D97-AF65-F5344CB8AC3E}">
        <p14:creationId xmlns:p14="http://schemas.microsoft.com/office/powerpoint/2010/main" val="27239422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751" indent="-285674"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694" indent="-228540"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99773" indent="-228540"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6850" indent="-228540"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3928" indent="-228540" eaLnBrk="0" fontAlgn="base" hangingPunct="0">
              <a:spcBef>
                <a:spcPct val="5000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006" indent="-228540" eaLnBrk="0" fontAlgn="base" hangingPunct="0">
              <a:spcBef>
                <a:spcPct val="5000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083" indent="-228540" eaLnBrk="0" fontAlgn="base" hangingPunct="0">
              <a:spcBef>
                <a:spcPct val="5000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161" indent="-228540" eaLnBrk="0" fontAlgn="base" hangingPunct="0">
              <a:spcBef>
                <a:spcPct val="5000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4F4FCE4-67AA-BE43-9B98-87D58FD05656}" type="slidenum">
              <a:rPr lang="en-US" sz="1400">
                <a:solidFill>
                  <a:schemeClr val="bg1"/>
                </a:solidFill>
              </a:rPr>
              <a:pPr/>
              <a:t>9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07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9499" y="162493"/>
            <a:ext cx="7679373" cy="56673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Expansion History </a:t>
            </a:r>
            <a:r>
              <a:rPr lang="en-US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vs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 Growth History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7381" y="1077847"/>
            <a:ext cx="9073819" cy="1962051"/>
          </a:xfrm>
          <a:prstGeom prst="rect">
            <a:avLst/>
          </a:prstGeom>
        </p:spPr>
        <p:txBody>
          <a:bodyPr wrap="square" lIns="91416" tIns="45708" rIns="91416" bIns="45708">
            <a:spAutoFit/>
          </a:bodyPr>
          <a:lstStyle/>
          <a:p>
            <a:r>
              <a:rPr lang="en-US" b="1" dirty="0" smtClean="0">
                <a:solidFill>
                  <a:srgbClr val="00279F"/>
                </a:solidFill>
              </a:rPr>
              <a:t>Since the growth rate is very flat with redshift, one can instead </a:t>
            </a:r>
            <a:r>
              <a:rPr lang="en-US" b="1" dirty="0" smtClean="0">
                <a:solidFill>
                  <a:srgbClr val="00AE00"/>
                </a:solidFill>
              </a:rPr>
              <a:t>compare growth directly with expansion</a:t>
            </a:r>
            <a:r>
              <a:rPr lang="en-US" b="1" dirty="0" smtClean="0">
                <a:solidFill>
                  <a:srgbClr val="00279F"/>
                </a:solidFill>
              </a:rPr>
              <a:t>.</a:t>
            </a:r>
          </a:p>
          <a:p>
            <a:r>
              <a:rPr lang="en-US" b="1" dirty="0" smtClean="0">
                <a:solidFill>
                  <a:srgbClr val="00279F"/>
                </a:solidFill>
              </a:rPr>
              <a:t>This has some features that show growth effects beyond expansion.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335" y="3202862"/>
            <a:ext cx="4060063" cy="41123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585" y="3155703"/>
            <a:ext cx="4106622" cy="41594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90070" y="6543934"/>
            <a:ext cx="2014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000000"/>
                </a:solidFill>
                <a:latin typeface="+mj-lt"/>
              </a:rPr>
              <a:t>Linder 1610.05321</a:t>
            </a:r>
            <a:endParaRPr lang="en-US" sz="18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09179" y="4850648"/>
            <a:ext cx="90934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H/H</a:t>
            </a:r>
            <a:r>
              <a:rPr lang="en-US" b="1" baseline="-25000" dirty="0" smtClean="0">
                <a:solidFill>
                  <a:schemeClr val="accent2"/>
                </a:solidFill>
              </a:rPr>
              <a:t>0</a:t>
            </a:r>
            <a:endParaRPr lang="en-US" baseline="-25000" dirty="0">
              <a:solidFill>
                <a:schemeClr val="accent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96563" y="6807369"/>
            <a:ext cx="66521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fσ</a:t>
            </a:r>
            <a:r>
              <a:rPr lang="en-US" b="1" baseline="-25000" dirty="0" smtClean="0">
                <a:solidFill>
                  <a:schemeClr val="accent2"/>
                </a:solidFill>
              </a:rPr>
              <a:t>8</a:t>
            </a:r>
            <a:endParaRPr lang="en-US" baseline="-25000" dirty="0">
              <a:solidFill>
                <a:schemeClr val="accent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30534" y="6807369"/>
            <a:ext cx="66521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fσ</a:t>
            </a:r>
            <a:r>
              <a:rPr lang="en-US" b="1" baseline="-25000" dirty="0" smtClean="0">
                <a:solidFill>
                  <a:schemeClr val="accent2"/>
                </a:solidFill>
              </a:rPr>
              <a:t>8</a:t>
            </a:r>
            <a:endParaRPr lang="en-US" baseline="-25000" dirty="0">
              <a:solidFill>
                <a:schemeClr val="accent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9254" y="4842274"/>
            <a:ext cx="90934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H/H</a:t>
            </a:r>
            <a:r>
              <a:rPr lang="en-US" b="1" baseline="-25000" dirty="0" smtClean="0">
                <a:solidFill>
                  <a:schemeClr val="accent2"/>
                </a:solidFill>
              </a:rPr>
              <a:t>0</a:t>
            </a:r>
            <a:endParaRPr lang="en-US" baseline="-25000" dirty="0">
              <a:solidFill>
                <a:schemeClr val="accent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07071" y="3387607"/>
            <a:ext cx="26365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Dark energy models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5871301" y="3379233"/>
            <a:ext cx="31204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Modified gravity models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2080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er_099rv1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Per_099rv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Per_099r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_099rv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_099rv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_099rv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_099rv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_099rv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_099rv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52520</TotalTime>
  <Words>1446</Words>
  <Application>Microsoft Macintosh PowerPoint</Application>
  <PresentationFormat>Custom</PresentationFormat>
  <Paragraphs>186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Per_099rv1</vt:lpstr>
      <vt:lpstr>PowerPoint Presentation</vt:lpstr>
      <vt:lpstr>This Course</vt:lpstr>
      <vt:lpstr>Connecting Theory to Observation</vt:lpstr>
      <vt:lpstr>Observations First</vt:lpstr>
      <vt:lpstr>Observations First</vt:lpstr>
      <vt:lpstr>Observations First</vt:lpstr>
      <vt:lpstr>Cosmic Growth + Light Deflection</vt:lpstr>
      <vt:lpstr>Strengths of Gravity</vt:lpstr>
      <vt:lpstr>Expansion History vs Growth History</vt:lpstr>
      <vt:lpstr>Cosmic Growth vs Expansion</vt:lpstr>
      <vt:lpstr>Cosmic Growth Rate</vt:lpstr>
      <vt:lpstr>Cosmic Growth Factor</vt:lpstr>
      <vt:lpstr>Parametrization without Parametrization</vt:lpstr>
      <vt:lpstr>Signatures in Cosmic Growth</vt:lpstr>
      <vt:lpstr>Accurate Parametrization</vt:lpstr>
      <vt:lpstr>Early and Late Gravity</vt:lpstr>
      <vt:lpstr>Late Gravity</vt:lpstr>
      <vt:lpstr>Late Gravity</vt:lpstr>
      <vt:lpstr>Fitting Results</vt:lpstr>
      <vt:lpstr>Fitting Results</vt:lpstr>
      <vt:lpstr>Fitting Results</vt:lpstr>
      <vt:lpstr>Observation  Theory</vt:lpstr>
      <vt:lpstr>Accurate Parametrization</vt:lpstr>
      <vt:lpstr>Future Surveys of Cosmic Structure</vt:lpstr>
      <vt:lpstr>Mapping Cosmic Expansion</vt:lpstr>
      <vt:lpstr>The Pull of Gravity</vt:lpstr>
      <vt:lpstr>Mapping All Matter Perturbations</vt:lpstr>
      <vt:lpstr>Testing Gravity</vt:lpstr>
      <vt:lpstr>Summary &amp; Future</vt:lpstr>
    </vt:vector>
  </TitlesOfParts>
  <Company>E Linder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el</cp:lastModifiedBy>
  <cp:revision>865</cp:revision>
  <cp:lastPrinted>2013-06-01T08:18:10Z</cp:lastPrinted>
  <dcterms:created xsi:type="dcterms:W3CDTF">2013-08-12T05:55:07Z</dcterms:created>
  <dcterms:modified xsi:type="dcterms:W3CDTF">2017-12-14T15:27:09Z</dcterms:modified>
</cp:coreProperties>
</file>