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672" r:id="rId2"/>
    <p:sldId id="2739" r:id="rId3"/>
    <p:sldId id="2760" r:id="rId4"/>
    <p:sldId id="2761" r:id="rId5"/>
    <p:sldId id="2762" r:id="rId6"/>
    <p:sldId id="2768" r:id="rId7"/>
    <p:sldId id="2763" r:id="rId8"/>
    <p:sldId id="2769" r:id="rId9"/>
    <p:sldId id="2765" r:id="rId10"/>
    <p:sldId id="2770" r:id="rId11"/>
    <p:sldId id="2771" r:id="rId12"/>
    <p:sldId id="2766" r:id="rId13"/>
    <p:sldId id="2772" r:id="rId14"/>
    <p:sldId id="2664" r:id="rId15"/>
    <p:sldId id="2764" r:id="rId16"/>
    <p:sldId id="2774" r:id="rId17"/>
    <p:sldId id="2735" r:id="rId18"/>
    <p:sldId id="2643" r:id="rId19"/>
    <p:sldId id="2713" r:id="rId20"/>
    <p:sldId id="2775" r:id="rId21"/>
    <p:sldId id="2777" r:id="rId22"/>
    <p:sldId id="2780" r:id="rId23"/>
    <p:sldId id="2779" r:id="rId24"/>
    <p:sldId id="2663" r:id="rId25"/>
    <p:sldId id="2776" r:id="rId26"/>
  </p:sldIdLst>
  <p:sldSz cx="9601200" cy="7315200"/>
  <p:notesSz cx="6864350" cy="9150350"/>
  <p:defaultTextStyle>
    <a:defPPr>
      <a:defRPr lang="en-US"/>
    </a:defPPr>
    <a:lvl1pPr algn="l" rtl="0" eaLnBrk="0" fontAlgn="base" hangingPunct="0">
      <a:spcBef>
        <a:spcPct val="50000"/>
      </a:spcBef>
      <a:spcAft>
        <a:spcPct val="0"/>
      </a:spcAft>
      <a:defRPr sz="27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078" algn="l" rtl="0" eaLnBrk="0" fontAlgn="base" hangingPunct="0">
      <a:spcBef>
        <a:spcPct val="50000"/>
      </a:spcBef>
      <a:spcAft>
        <a:spcPct val="0"/>
      </a:spcAft>
      <a:defRPr sz="27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156" algn="l" rtl="0" eaLnBrk="0" fontAlgn="base" hangingPunct="0">
      <a:spcBef>
        <a:spcPct val="50000"/>
      </a:spcBef>
      <a:spcAft>
        <a:spcPct val="0"/>
      </a:spcAft>
      <a:defRPr sz="27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233" algn="l" rtl="0" eaLnBrk="0" fontAlgn="base" hangingPunct="0">
      <a:spcBef>
        <a:spcPct val="50000"/>
      </a:spcBef>
      <a:spcAft>
        <a:spcPct val="0"/>
      </a:spcAft>
      <a:defRPr sz="27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312" algn="l" rtl="0" eaLnBrk="0" fontAlgn="base" hangingPunct="0">
      <a:spcBef>
        <a:spcPct val="50000"/>
      </a:spcBef>
      <a:spcAft>
        <a:spcPct val="0"/>
      </a:spcAft>
      <a:defRPr sz="27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5388" algn="l" defTabSz="457078" rtl="0" eaLnBrk="1" latinLnBrk="0" hangingPunct="1">
      <a:defRPr sz="27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2466" algn="l" defTabSz="457078" rtl="0" eaLnBrk="1" latinLnBrk="0" hangingPunct="1">
      <a:defRPr sz="27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199544" algn="l" defTabSz="457078" rtl="0" eaLnBrk="1" latinLnBrk="0" hangingPunct="1">
      <a:defRPr sz="27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6622" algn="l" defTabSz="457078" rtl="0" eaLnBrk="1" latinLnBrk="0" hangingPunct="1">
      <a:defRPr sz="27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63DE8"/>
    <a:srgbClr val="500093"/>
    <a:srgbClr val="00279F"/>
    <a:srgbClr val="009688"/>
    <a:srgbClr val="F46AE7"/>
    <a:srgbClr val="DDFA64"/>
    <a:srgbClr val="8FD688"/>
    <a:srgbClr val="F6FA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15" autoAdjust="0"/>
  </p:normalViewPr>
  <p:slideViewPr>
    <p:cSldViewPr snapToGrid="0">
      <p:cViewPr varScale="1">
        <p:scale>
          <a:sx n="104" d="100"/>
          <a:sy n="104" d="100"/>
        </p:scale>
        <p:origin x="-104" y="-192"/>
      </p:cViewPr>
      <p:guideLst>
        <p:guide orient="horz" pos="3633"/>
        <p:guide pos="3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notesViewPr>
    <p:cSldViewPr snapToGrid="0">
      <p:cViewPr varScale="1">
        <p:scale>
          <a:sx n="114" d="100"/>
          <a:sy n="114" d="100"/>
        </p:scale>
        <p:origin x="-2096" y="-120"/>
      </p:cViewPr>
      <p:guideLst>
        <p:guide orient="horz" pos="2882"/>
        <p:guide pos="216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6423025" y="8756650"/>
            <a:ext cx="37147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25" tIns="44370" rIns="90325" bIns="44370" anchor="ctr">
            <a:spAutoFit/>
          </a:bodyPr>
          <a:lstStyle/>
          <a:p>
            <a:pPr algn="r" defTabSz="911225">
              <a:spcBef>
                <a:spcPct val="0"/>
              </a:spcBef>
            </a:pPr>
            <a:fld id="{A0771B98-94D0-FB43-8013-73A747DBC1D7}" type="slidenum">
              <a:rPr lang="en-US" sz="1400">
                <a:latin typeface="Helvetica" charset="0"/>
              </a:rPr>
              <a:pPr algn="r" defTabSz="911225">
                <a:spcBef>
                  <a:spcPct val="0"/>
                </a:spcBef>
              </a:pPr>
              <a:t>‹#›</a:t>
            </a:fld>
            <a:endParaRPr lang="en-US" sz="140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923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344988"/>
            <a:ext cx="5032375" cy="4121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325" tIns="44370" rIns="90325" bIns="443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3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690563"/>
            <a:ext cx="4487862" cy="34194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402388" y="8758238"/>
            <a:ext cx="3921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25" tIns="44370" rIns="90325" bIns="44370" anchor="ctr">
            <a:spAutoFit/>
          </a:bodyPr>
          <a:lstStyle/>
          <a:p>
            <a:pPr algn="r" defTabSz="911225">
              <a:spcBef>
                <a:spcPct val="0"/>
              </a:spcBef>
            </a:pPr>
            <a:fld id="{2CC890B7-FC6F-264D-9BA1-2DD03362AF6E}" type="slidenum">
              <a:rPr lang="en-US" sz="1400">
                <a:latin typeface="Helvetica" charset="0"/>
              </a:rPr>
              <a:pPr algn="r" defTabSz="911225">
                <a:spcBef>
                  <a:spcPct val="0"/>
                </a:spcBef>
              </a:pPr>
              <a:t>‹#›</a:t>
            </a:fld>
            <a:endParaRPr lang="en-US" sz="140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8301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charset="0"/>
        <a:ea typeface="ＭＳ Ｐゴシック" charset="-128"/>
        <a:cs typeface="ＭＳ Ｐゴシック" charset="-128"/>
      </a:defRPr>
    </a:lvl1pPr>
    <a:lvl2pPr marL="45707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charset="0"/>
        <a:ea typeface="ＭＳ Ｐゴシック" charset="-128"/>
        <a:cs typeface="+mn-cs"/>
      </a:defRPr>
    </a:lvl2pPr>
    <a:lvl3pPr marL="91415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charset="0"/>
        <a:ea typeface="ＭＳ Ｐゴシック" charset="-128"/>
        <a:cs typeface="+mn-cs"/>
      </a:defRPr>
    </a:lvl3pPr>
    <a:lvl4pPr marL="137123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charset="0"/>
        <a:ea typeface="ＭＳ Ｐゴシック" charset="-128"/>
        <a:cs typeface="+mn-cs"/>
      </a:defRPr>
    </a:lvl4pPr>
    <a:lvl5pPr marL="182831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charset="0"/>
        <a:ea typeface="ＭＳ Ｐゴシック" charset="-128"/>
        <a:cs typeface="+mn-cs"/>
      </a:defRPr>
    </a:lvl5pPr>
    <a:lvl6pPr marL="2285388" algn="l" defTabSz="4570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466" algn="l" defTabSz="4570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544" algn="l" defTabSz="4570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22" algn="l" defTabSz="4570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85863" y="690563"/>
            <a:ext cx="4487862" cy="3419475"/>
          </a:xfrm>
          <a:solidFill>
            <a:srgbClr val="FFFFFF"/>
          </a:solidFill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ea typeface="ＭＳ Ｐゴシック" charset="0"/>
                <a:cs typeface="ＭＳ Ｐゴシック" charset="0"/>
              </a:rPr>
              <a:t>Even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next generation cosmic survey data will only be able to fit a few parameters, not entire free functions. </a:t>
            </a:r>
          </a:p>
          <a:p>
            <a:r>
              <a:rPr lang="en-US" baseline="0" dirty="0" smtClean="0">
                <a:ea typeface="ＭＳ Ｐゴシック" charset="0"/>
                <a:cs typeface="ＭＳ Ｐゴシック" charset="0"/>
              </a:rPr>
              <a:t>The free functions are complicated (not described by 1 or 2 parameters) even for simple theories. </a:t>
            </a:r>
          </a:p>
          <a:p>
            <a:r>
              <a:rPr lang="en-US" baseline="0" dirty="0" smtClean="0">
                <a:ea typeface="ＭＳ Ｐゴシック" charset="0"/>
                <a:cs typeface="ＭＳ Ｐゴシック" charset="0"/>
              </a:rPr>
              <a:t>Cosmic surveys must partner with astrophysical studies of strong gravity and </a:t>
            </a:r>
            <a:r>
              <a:rPr lang="en-US" baseline="0" smtClean="0">
                <a:ea typeface="ＭＳ Ｐゴシック" charset="0"/>
                <a:cs typeface="ＭＳ Ｐゴシック" charset="0"/>
              </a:rPr>
              <a:t>gravitational waves. 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85863" y="690563"/>
            <a:ext cx="4487862" cy="3419475"/>
          </a:xfrm>
          <a:solidFill>
            <a:srgbClr val="FFFFFF"/>
          </a:solidFill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ea typeface="ＭＳ Ｐゴシック" charset="0"/>
                <a:cs typeface="ＭＳ Ｐゴシック" charset="0"/>
              </a:rPr>
              <a:t>Cosmic acceleration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is one of the greatest mysteries of modern physics. </a:t>
            </a:r>
          </a:p>
          <a:p>
            <a:r>
              <a:rPr lang="en-US" baseline="0" dirty="0" smtClean="0">
                <a:ea typeface="ＭＳ Ｐゴシック" charset="0"/>
                <a:cs typeface="ＭＳ Ｐゴシック" charset="0"/>
              </a:rPr>
              <a:t>Growth of cosmic structure in modified gravity involves at least 5 functions: the usual Hubble expansion rate plus at least 4 others. </a:t>
            </a:r>
          </a:p>
          <a:p>
            <a:r>
              <a:rPr lang="en-US" baseline="0" dirty="0" smtClean="0">
                <a:ea typeface="ＭＳ Ｐゴシック" charset="0"/>
                <a:cs typeface="ＭＳ Ｐゴシック" charset="0"/>
              </a:rPr>
              <a:t>The tensor sector enters into braiding and tensor propagation speed.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85863" y="690563"/>
            <a:ext cx="4487862" cy="3419475"/>
          </a:xfrm>
          <a:solidFill>
            <a:srgbClr val="FFFFFF"/>
          </a:solidFill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ea typeface="ＭＳ Ｐゴシック" charset="0"/>
                <a:cs typeface="ＭＳ Ｐゴシック" charset="0"/>
              </a:rPr>
              <a:t>Even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next generation cosmic survey data will only be able to fit a few parameters, not entire free functions. </a:t>
            </a:r>
          </a:p>
          <a:p>
            <a:r>
              <a:rPr lang="en-US" baseline="0" dirty="0" smtClean="0">
                <a:ea typeface="ＭＳ Ｐゴシック" charset="0"/>
                <a:cs typeface="ＭＳ Ｐゴシック" charset="0"/>
              </a:rPr>
              <a:t>The free functions are complicated (not described by 1 or 2 parameters) even for simple theories. </a:t>
            </a:r>
          </a:p>
          <a:p>
            <a:r>
              <a:rPr lang="en-US" baseline="0" dirty="0" smtClean="0">
                <a:ea typeface="ＭＳ Ｐゴシック" charset="0"/>
                <a:cs typeface="ＭＳ Ｐゴシック" charset="0"/>
              </a:rPr>
              <a:t>Cosmic surveys must partner with astrophysical studies of strong gravity and </a:t>
            </a:r>
            <a:r>
              <a:rPr lang="en-US" baseline="0" smtClean="0">
                <a:ea typeface="ＭＳ Ｐゴシック" charset="0"/>
                <a:cs typeface="ＭＳ Ｐゴシック" charset="0"/>
              </a:rPr>
              <a:t>gravitational waves. 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85863" y="690563"/>
            <a:ext cx="4487862" cy="3419475"/>
          </a:xfrm>
          <a:solidFill>
            <a:srgbClr val="FFFFFF"/>
          </a:solidFill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6" y="4144966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078" indent="0" algn="ctr">
              <a:buNone/>
              <a:defRPr/>
            </a:lvl2pPr>
            <a:lvl3pPr marL="914156" indent="0" algn="ctr">
              <a:buNone/>
              <a:defRPr/>
            </a:lvl3pPr>
            <a:lvl4pPr marL="1371233" indent="0" algn="ctr">
              <a:buNone/>
              <a:defRPr/>
            </a:lvl4pPr>
            <a:lvl5pPr marL="1828312" indent="0" algn="ctr">
              <a:buNone/>
              <a:defRPr/>
            </a:lvl5pPr>
            <a:lvl6pPr marL="2285388" indent="0" algn="ctr">
              <a:buNone/>
              <a:defRPr/>
            </a:lvl6pPr>
            <a:lvl7pPr marL="2742466" indent="0" algn="ctr">
              <a:buNone/>
              <a:defRPr/>
            </a:lvl7pPr>
            <a:lvl8pPr marL="3199544" indent="0" algn="ctr">
              <a:buNone/>
              <a:defRPr/>
            </a:lvl8pPr>
            <a:lvl9pPr marL="365662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30967-2DA2-8D46-BEE5-5B530223F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05634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D656A-5A82-F84F-95FB-3C7C2DDA7F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65156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5463" y="0"/>
            <a:ext cx="2105025" cy="695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0388" y="0"/>
            <a:ext cx="6162675" cy="695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C461C-779D-2B4F-A62A-71E8D3EAF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94383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A135A-1AE0-D242-B1E8-CE6608CACA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059016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7"/>
            <a:ext cx="8161338" cy="16002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78" indent="0">
              <a:buNone/>
              <a:defRPr sz="1800"/>
            </a:lvl2pPr>
            <a:lvl3pPr marL="914156" indent="0">
              <a:buNone/>
              <a:defRPr sz="1600"/>
            </a:lvl3pPr>
            <a:lvl4pPr marL="1371233" indent="0">
              <a:buNone/>
              <a:defRPr sz="1400"/>
            </a:lvl4pPr>
            <a:lvl5pPr marL="1828312" indent="0">
              <a:buNone/>
              <a:defRPr sz="1400"/>
            </a:lvl5pPr>
            <a:lvl6pPr marL="2285388" indent="0">
              <a:buNone/>
              <a:defRPr sz="1400"/>
            </a:lvl6pPr>
            <a:lvl7pPr marL="2742466" indent="0">
              <a:buNone/>
              <a:defRPr sz="1400"/>
            </a:lvl7pPr>
            <a:lvl8pPr marL="3199544" indent="0">
              <a:buNone/>
              <a:defRPr sz="1400"/>
            </a:lvl8pPr>
            <a:lvl9pPr marL="365662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B3461-9343-1742-B0BF-D5B61918F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4194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388" y="968375"/>
            <a:ext cx="4133850" cy="5984875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6638" y="968375"/>
            <a:ext cx="4133850" cy="5984875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9317C-0889-7F41-B3AA-666D116CA4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81442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7" y="293689"/>
            <a:ext cx="8642351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6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8" indent="0">
              <a:buNone/>
              <a:defRPr sz="2000" b="1"/>
            </a:lvl2pPr>
            <a:lvl3pPr marL="914156" indent="0">
              <a:buNone/>
              <a:defRPr sz="1800" b="1"/>
            </a:lvl3pPr>
            <a:lvl4pPr marL="1371233" indent="0">
              <a:buNone/>
              <a:defRPr sz="1600" b="1"/>
            </a:lvl4pPr>
            <a:lvl5pPr marL="1828312" indent="0">
              <a:buNone/>
              <a:defRPr sz="1600" b="1"/>
            </a:lvl5pPr>
            <a:lvl6pPr marL="2285388" indent="0">
              <a:buNone/>
              <a:defRPr sz="1600" b="1"/>
            </a:lvl6pPr>
            <a:lvl7pPr marL="2742466" indent="0">
              <a:buNone/>
              <a:defRPr sz="1600" b="1"/>
            </a:lvl7pPr>
            <a:lvl8pPr marL="3199544" indent="0">
              <a:buNone/>
              <a:defRPr sz="1600" b="1"/>
            </a:lvl8pPr>
            <a:lvl9pPr marL="365662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9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3" y="1636716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8" indent="0">
              <a:buNone/>
              <a:defRPr sz="2000" b="1"/>
            </a:lvl2pPr>
            <a:lvl3pPr marL="914156" indent="0">
              <a:buNone/>
              <a:defRPr sz="1800" b="1"/>
            </a:lvl3pPr>
            <a:lvl4pPr marL="1371233" indent="0">
              <a:buNone/>
              <a:defRPr sz="1600" b="1"/>
            </a:lvl4pPr>
            <a:lvl5pPr marL="1828312" indent="0">
              <a:buNone/>
              <a:defRPr sz="1600" b="1"/>
            </a:lvl5pPr>
            <a:lvl6pPr marL="2285388" indent="0">
              <a:buNone/>
              <a:defRPr sz="1600" b="1"/>
            </a:lvl6pPr>
            <a:lvl7pPr marL="2742466" indent="0">
              <a:buNone/>
              <a:defRPr sz="1600" b="1"/>
            </a:lvl7pPr>
            <a:lvl8pPr marL="3199544" indent="0">
              <a:buNone/>
              <a:defRPr sz="1600" b="1"/>
            </a:lvl8pPr>
            <a:lvl9pPr marL="365662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3" y="2319339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7EC18-D254-CF40-AF6B-FFE1D6AE7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97564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9B369-E82A-044E-893E-D8BF9FD01E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21352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26F4C-7AD0-C342-94F9-36C42209A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23608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8" y="290517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8" cy="6243637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8" y="1530352"/>
            <a:ext cx="3159125" cy="5003801"/>
          </a:xfrm>
        </p:spPr>
        <p:txBody>
          <a:bodyPr/>
          <a:lstStyle>
            <a:lvl1pPr marL="0" indent="0">
              <a:buNone/>
              <a:defRPr sz="1400"/>
            </a:lvl1pPr>
            <a:lvl2pPr marL="457078" indent="0">
              <a:buNone/>
              <a:defRPr sz="1200"/>
            </a:lvl2pPr>
            <a:lvl3pPr marL="914156" indent="0">
              <a:buNone/>
              <a:defRPr sz="1000"/>
            </a:lvl3pPr>
            <a:lvl4pPr marL="1371233" indent="0">
              <a:buNone/>
              <a:defRPr sz="1000"/>
            </a:lvl4pPr>
            <a:lvl5pPr marL="1828312" indent="0">
              <a:buNone/>
              <a:defRPr sz="1000"/>
            </a:lvl5pPr>
            <a:lvl6pPr marL="2285388" indent="0">
              <a:buNone/>
              <a:defRPr sz="1000"/>
            </a:lvl6pPr>
            <a:lvl7pPr marL="2742466" indent="0">
              <a:buNone/>
              <a:defRPr sz="1000"/>
            </a:lvl7pPr>
            <a:lvl8pPr marL="3199544" indent="0">
              <a:buNone/>
              <a:defRPr sz="1000"/>
            </a:lvl8pPr>
            <a:lvl9pPr marL="365662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D8A6B-CB86-0D49-AE66-FF3849824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51605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078" indent="0">
              <a:buNone/>
              <a:defRPr sz="2700"/>
            </a:lvl2pPr>
            <a:lvl3pPr marL="914156" indent="0">
              <a:buNone/>
              <a:defRPr sz="2400"/>
            </a:lvl3pPr>
            <a:lvl4pPr marL="1371233" indent="0">
              <a:buNone/>
              <a:defRPr sz="2000"/>
            </a:lvl4pPr>
            <a:lvl5pPr marL="1828312" indent="0">
              <a:buNone/>
              <a:defRPr sz="2000"/>
            </a:lvl5pPr>
            <a:lvl6pPr marL="2285388" indent="0">
              <a:buNone/>
              <a:defRPr sz="2000"/>
            </a:lvl6pPr>
            <a:lvl7pPr marL="2742466" indent="0">
              <a:buNone/>
              <a:defRPr sz="2000"/>
            </a:lvl7pPr>
            <a:lvl8pPr marL="3199544" indent="0">
              <a:buNone/>
              <a:defRPr sz="2000"/>
            </a:lvl8pPr>
            <a:lvl9pPr marL="365662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8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078" indent="0">
              <a:buNone/>
              <a:defRPr sz="1200"/>
            </a:lvl2pPr>
            <a:lvl3pPr marL="914156" indent="0">
              <a:buNone/>
              <a:defRPr sz="1000"/>
            </a:lvl3pPr>
            <a:lvl4pPr marL="1371233" indent="0">
              <a:buNone/>
              <a:defRPr sz="1000"/>
            </a:lvl4pPr>
            <a:lvl5pPr marL="1828312" indent="0">
              <a:buNone/>
              <a:defRPr sz="1000"/>
            </a:lvl5pPr>
            <a:lvl6pPr marL="2285388" indent="0">
              <a:buNone/>
              <a:defRPr sz="1000"/>
            </a:lvl6pPr>
            <a:lvl7pPr marL="2742466" indent="0">
              <a:buNone/>
              <a:defRPr sz="1000"/>
            </a:lvl7pPr>
            <a:lvl8pPr marL="3199544" indent="0">
              <a:buNone/>
              <a:defRPr sz="1000"/>
            </a:lvl8pPr>
            <a:lvl9pPr marL="365662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64A9C-D14D-5446-8701-521F394610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15753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8325" y="0"/>
            <a:ext cx="6745288" cy="741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20" tIns="46971" rIns="95620" bIns="4697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0391" y="968375"/>
            <a:ext cx="8420100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5620" tIns="46971" rIns="95620" bIns="469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Line 17"/>
          <p:cNvSpPr>
            <a:spLocks noChangeShapeType="1"/>
          </p:cNvSpPr>
          <p:nvPr/>
        </p:nvSpPr>
        <p:spPr bwMode="auto">
          <a:xfrm flipH="1" flipV="1">
            <a:off x="604838" y="846141"/>
            <a:ext cx="8361362" cy="1587"/>
          </a:xfrm>
          <a:prstGeom prst="line">
            <a:avLst/>
          </a:prstGeom>
          <a:noFill/>
          <a:ln w="76200">
            <a:solidFill>
              <a:srgbClr val="0027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16" tIns="45708" rIns="91416" bIns="45708" anchor="ctr"/>
          <a:lstStyle/>
          <a:p>
            <a:endParaRPr lang="en-US"/>
          </a:p>
        </p:txBody>
      </p:sp>
      <p:sp>
        <p:nvSpPr>
          <p:cNvPr id="1058" name="Rectangle 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93199" y="6858003"/>
            <a:ext cx="50800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/>
                </a:solidFill>
                <a:cs typeface="Arial" charset="0"/>
              </a:defRPr>
            </a:lvl1pPr>
          </a:lstStyle>
          <a:p>
            <a:pPr>
              <a:defRPr/>
            </a:pPr>
            <a:fld id="{ECAE9C15-C8CE-E944-9026-D829A1303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59" name="Text Box 35"/>
          <p:cNvSpPr txBox="1">
            <a:spLocks noChangeArrowheads="1"/>
          </p:cNvSpPr>
          <p:nvPr/>
        </p:nvSpPr>
        <p:spPr bwMode="auto">
          <a:xfrm>
            <a:off x="9242427" y="6954840"/>
            <a:ext cx="377010" cy="2769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16" tIns="45708" rIns="91416" bIns="45708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2E65E253-41BD-874E-8F5A-4EF2246DA125}" type="slidenum">
              <a:rPr lang="en-US" sz="1200" smtClean="0"/>
              <a:pPr>
                <a:spcBef>
                  <a:spcPct val="0"/>
                </a:spcBef>
                <a:defRPr/>
              </a:pPr>
              <a:t>‹#›</a:t>
            </a:fld>
            <a:endParaRPr lang="en-US" sz="1200" smtClean="0"/>
          </a:p>
        </p:txBody>
      </p:sp>
      <p:pic>
        <p:nvPicPr>
          <p:cNvPr id="8" name="Picture 7" descr="BCCPlogowhit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413" y="280367"/>
            <a:ext cx="1648299" cy="3308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/>
  <p:hf hdr="0" ftr="0" dt="0"/>
  <p:txStyles>
    <p:titleStyle>
      <a:lvl1pPr algn="ctr" defTabSz="966529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defTabSz="966529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Times New Roman" charset="0"/>
          <a:ea typeface="ＭＳ Ｐゴシック" charset="-128"/>
          <a:cs typeface="ＭＳ Ｐゴシック" charset="-128"/>
        </a:defRPr>
      </a:lvl2pPr>
      <a:lvl3pPr algn="ctr" defTabSz="966529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Times New Roman" charset="0"/>
          <a:ea typeface="ＭＳ Ｐゴシック" charset="-128"/>
          <a:cs typeface="ＭＳ Ｐゴシック" charset="-128"/>
        </a:defRPr>
      </a:lvl3pPr>
      <a:lvl4pPr algn="ctr" defTabSz="966529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Times New Roman" charset="0"/>
          <a:ea typeface="ＭＳ Ｐゴシック" charset="-128"/>
          <a:cs typeface="ＭＳ Ｐゴシック" charset="-128"/>
        </a:defRPr>
      </a:lvl4pPr>
      <a:lvl5pPr algn="ctr" defTabSz="966529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Times New Roman" charset="0"/>
          <a:ea typeface="ＭＳ Ｐゴシック" charset="-128"/>
          <a:cs typeface="ＭＳ Ｐゴシック" charset="-128"/>
        </a:defRPr>
      </a:lvl5pPr>
      <a:lvl6pPr marL="457078" algn="ctr" defTabSz="966529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Times New Roman" charset="0"/>
        </a:defRPr>
      </a:lvl6pPr>
      <a:lvl7pPr marL="914156" algn="ctr" defTabSz="966529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Times New Roman" charset="0"/>
        </a:defRPr>
      </a:lvl7pPr>
      <a:lvl8pPr marL="1371233" algn="ctr" defTabSz="966529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Times New Roman" charset="0"/>
        </a:defRPr>
      </a:lvl8pPr>
      <a:lvl9pPr marL="1828312" algn="ctr" defTabSz="966529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Times New Roman" charset="0"/>
        </a:defRPr>
      </a:lvl9pPr>
    </p:titleStyle>
    <p:bodyStyle>
      <a:lvl1pPr marL="361853" indent="-361853" algn="l" defTabSz="966529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700" b="1">
          <a:solidFill>
            <a:srgbClr val="00279F"/>
          </a:solidFill>
          <a:latin typeface="+mn-lt"/>
          <a:ea typeface="ＭＳ Ｐゴシック" charset="-128"/>
          <a:cs typeface="ＭＳ Ｐゴシック" charset="-128"/>
        </a:defRPr>
      </a:lvl1pPr>
      <a:lvl2pPr marL="785603" indent="-303132" algn="l" defTabSz="966529" rtl="0" eaLnBrk="0" fontAlgn="base" hangingPunct="0">
        <a:spcBef>
          <a:spcPct val="20000"/>
        </a:spcBef>
        <a:spcAft>
          <a:spcPct val="0"/>
        </a:spcAft>
        <a:buSzPct val="100000"/>
        <a:buChar char="—"/>
        <a:defRPr sz="1700" b="1">
          <a:solidFill>
            <a:srgbClr val="00279F"/>
          </a:solidFill>
          <a:latin typeface="+mj-lt"/>
          <a:ea typeface="ＭＳ Ｐゴシック" charset="-128"/>
        </a:defRPr>
      </a:lvl2pPr>
      <a:lvl3pPr marL="1207764" indent="-241237" algn="l" defTabSz="966529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700" b="1">
          <a:solidFill>
            <a:srgbClr val="00279F"/>
          </a:solidFill>
          <a:latin typeface="+mj-lt"/>
          <a:ea typeface="ＭＳ Ｐゴシック" charset="-128"/>
        </a:defRPr>
      </a:lvl3pPr>
      <a:lvl4pPr marL="1691822" indent="-242823" algn="l" defTabSz="966529" rtl="0" eaLnBrk="0" fontAlgn="base" hangingPunct="0">
        <a:spcBef>
          <a:spcPct val="20000"/>
        </a:spcBef>
        <a:spcAft>
          <a:spcPct val="0"/>
        </a:spcAft>
        <a:buSzPct val="100000"/>
        <a:buChar char="—"/>
        <a:defRPr sz="1700" b="1">
          <a:solidFill>
            <a:srgbClr val="00279F"/>
          </a:solidFill>
          <a:latin typeface="+mj-lt"/>
          <a:ea typeface="ＭＳ Ｐゴシック" charset="-128"/>
        </a:defRPr>
      </a:lvl4pPr>
      <a:lvl5pPr marL="2174293" indent="-241237" algn="l" defTabSz="966529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j-lt"/>
          <a:ea typeface="ＭＳ Ｐゴシック" charset="-128"/>
        </a:defRPr>
      </a:lvl5pPr>
      <a:lvl6pPr marL="2631371" indent="-241237" algn="l" defTabSz="966529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j-lt"/>
          <a:ea typeface="ＭＳ Ｐゴシック" charset="-128"/>
        </a:defRPr>
      </a:lvl6pPr>
      <a:lvl7pPr marL="3088449" indent="-241237" algn="l" defTabSz="966529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j-lt"/>
          <a:ea typeface="ＭＳ Ｐゴシック" charset="-128"/>
        </a:defRPr>
      </a:lvl7pPr>
      <a:lvl8pPr marL="3545527" indent="-241237" algn="l" defTabSz="966529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j-lt"/>
          <a:ea typeface="ＭＳ Ｐゴシック" charset="-128"/>
        </a:defRPr>
      </a:lvl8pPr>
      <a:lvl9pPr marL="4002604" indent="-241237" algn="l" defTabSz="966529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j-lt"/>
          <a:ea typeface="ＭＳ Ｐゴシック" charset="-128"/>
        </a:defRPr>
      </a:lvl9pPr>
    </p:bodyStyle>
    <p:otherStyle>
      <a:defPPr>
        <a:defRPr lang="en-US"/>
      </a:defPPr>
      <a:lvl1pPr marL="0" algn="l" defTabSz="457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8" algn="l" defTabSz="457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6" algn="l" defTabSz="457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33" algn="l" defTabSz="457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12" algn="l" defTabSz="457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88" algn="l" defTabSz="457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66" algn="l" defTabSz="457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44" algn="l" defTabSz="457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22" algn="l" defTabSz="457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8" Type="http://schemas.openxmlformats.org/officeDocument/2006/relationships/image" Target="../media/image27.emf"/><Relationship Id="rId9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23.emf"/><Relationship Id="rId6" Type="http://schemas.openxmlformats.org/officeDocument/2006/relationships/image" Target="../media/image40.emf"/><Relationship Id="rId7" Type="http://schemas.openxmlformats.org/officeDocument/2006/relationships/image" Target="../media/image4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g"/><Relationship Id="rId5" Type="http://schemas.openxmlformats.org/officeDocument/2006/relationships/image" Target="../media/image45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image" Target="../media/image51.emf"/><Relationship Id="rId7" Type="http://schemas.openxmlformats.org/officeDocument/2006/relationships/image" Target="../media/image5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6" Type="http://schemas.openxmlformats.org/officeDocument/2006/relationships/image" Target="../media/image56.emf"/><Relationship Id="rId7" Type="http://schemas.openxmlformats.org/officeDocument/2006/relationships/image" Target="../media/image5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4F4FCE4-67AA-BE43-9B98-87D58FD05656}" type="slidenum">
              <a:rPr lang="en-US" sz="1400">
                <a:solidFill>
                  <a:schemeClr val="bg1"/>
                </a:solidFill>
              </a:rPr>
              <a:pPr/>
              <a:t>1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7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9272" y="174144"/>
            <a:ext cx="6776444" cy="566737"/>
          </a:xfrm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56806" y="4126761"/>
            <a:ext cx="8926513" cy="89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200" b="1" dirty="0">
                <a:solidFill>
                  <a:schemeClr val="accent2"/>
                </a:solidFill>
                <a:latin typeface="Times New Roman" charset="0"/>
              </a:rPr>
              <a:t> Eric Linder</a:t>
            </a:r>
          </a:p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chemeClr val="accent2"/>
                </a:solidFill>
                <a:latin typeface="Times New Roman" charset="0"/>
              </a:rPr>
              <a:t>UC </a:t>
            </a:r>
            <a:r>
              <a:rPr lang="en-US" sz="2000" b="1" dirty="0" smtClean="0">
                <a:solidFill>
                  <a:schemeClr val="accent2"/>
                </a:solidFill>
                <a:latin typeface="Times New Roman" charset="0"/>
              </a:rPr>
              <a:t>Berkeley</a:t>
            </a:r>
            <a:endParaRPr lang="en-US" sz="2000" b="1" dirty="0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9411" y="1750238"/>
            <a:ext cx="86699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b="1" dirty="0" smtClean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cs typeface="Arial" charset="0"/>
              </a:rPr>
              <a:t>Modified Gravity </a:t>
            </a:r>
            <a:endParaRPr lang="en-US" sz="4400" b="1" dirty="0"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  <a:cs typeface="Arial" charset="0"/>
            </a:endParaRPr>
          </a:p>
          <a:p>
            <a:pPr algn="ctr">
              <a:spcBef>
                <a:spcPct val="0"/>
              </a:spcBef>
            </a:pPr>
            <a:r>
              <a:rPr lang="en-US" sz="4000" b="1" dirty="0">
                <a:solidFill>
                  <a:srgbClr val="3366FF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cs typeface="Arial" charset="0"/>
              </a:rPr>
              <a:t>2</a:t>
            </a:r>
            <a:r>
              <a:rPr lang="en-US" sz="4000" b="1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cs typeface="Arial" charset="0"/>
              </a:rPr>
              <a:t>. How</a:t>
            </a:r>
            <a:endParaRPr lang="en-US" sz="4000" b="1" dirty="0">
              <a:solidFill>
                <a:srgbClr val="3366FF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5291" y="5516641"/>
            <a:ext cx="80811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 New Roman" charset="0"/>
              </a:rPr>
              <a:t>Essential Cosmology for the Next Generation </a:t>
            </a:r>
            <a:r>
              <a:rPr lang="en-US" sz="2800" b="1" smtClean="0">
                <a:latin typeface="Times New Roman" charset="0"/>
              </a:rPr>
              <a:t>7      12  </a:t>
            </a:r>
            <a:r>
              <a:rPr lang="en-US" sz="2800" b="1" dirty="0" smtClean="0">
                <a:latin typeface="Times New Roman" charset="0"/>
              </a:rPr>
              <a:t>December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2027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69F827-FFBF-514B-A607-050A4FE424AE}" type="slidenum">
              <a:rPr lang="en-US" sz="1400">
                <a:solidFill>
                  <a:schemeClr val="bg1"/>
                </a:solidFill>
              </a:rPr>
              <a:pPr/>
              <a:t>10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7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529174" y="160338"/>
            <a:ext cx="7449378" cy="5667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Mapping to Gravity Models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82" y="974673"/>
            <a:ext cx="7813988" cy="28606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122" y="3886901"/>
            <a:ext cx="5293741" cy="33341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95589" y="3766324"/>
            <a:ext cx="2605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latin typeface="+mj-lt"/>
              </a:rPr>
              <a:t>Linder, </a:t>
            </a:r>
            <a:r>
              <a:rPr lang="en-US" sz="1800" b="1" dirty="0" err="1" smtClean="0">
                <a:latin typeface="+mj-lt"/>
              </a:rPr>
              <a:t>Sengör</a:t>
            </a:r>
            <a:r>
              <a:rPr lang="en-US" sz="1800" b="1" dirty="0" smtClean="0">
                <a:latin typeface="+mj-lt"/>
              </a:rPr>
              <a:t>, Watson 1512.06180 </a:t>
            </a:r>
            <a:endParaRPr lang="en-US" sz="18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95589" y="6114605"/>
            <a:ext cx="2605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latin typeface="+mj-lt"/>
              </a:rPr>
              <a:t>Bellini &amp; </a:t>
            </a:r>
            <a:r>
              <a:rPr lang="en-US" sz="1800" b="1" dirty="0" err="1" smtClean="0">
                <a:latin typeface="+mj-lt"/>
              </a:rPr>
              <a:t>Sawicki</a:t>
            </a:r>
            <a:r>
              <a:rPr lang="en-US" sz="1800" b="1" dirty="0" smtClean="0">
                <a:latin typeface="+mj-lt"/>
              </a:rPr>
              <a:t> 1404.3713</a:t>
            </a:r>
            <a:endParaRPr lang="en-US" sz="18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4469" y="4950394"/>
            <a:ext cx="2836731" cy="75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090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69F827-FFBF-514B-A607-050A4FE424AE}" type="slidenum">
              <a:rPr lang="en-US" sz="1400">
                <a:solidFill>
                  <a:schemeClr val="bg1"/>
                </a:solidFill>
              </a:rPr>
              <a:pPr/>
              <a:t>11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7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654" y="160338"/>
            <a:ext cx="7952898" cy="566737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Horndeski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Gravity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106" y="1027571"/>
            <a:ext cx="91100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79F"/>
                </a:solidFill>
              </a:rPr>
              <a:t>Translation between </a:t>
            </a:r>
            <a:r>
              <a:rPr lang="en-US" sz="2800" b="1" dirty="0" smtClean="0">
                <a:solidFill>
                  <a:schemeClr val="accent2"/>
                </a:solidFill>
                <a:latin typeface="+mj-lt"/>
              </a:rPr>
              <a:t>α</a:t>
            </a:r>
            <a:r>
              <a:rPr lang="en-US" sz="2800" b="1" baseline="-25000" dirty="0">
                <a:solidFill>
                  <a:schemeClr val="accent2"/>
                </a:solidFill>
              </a:rPr>
              <a:t>n</a:t>
            </a:r>
            <a:r>
              <a:rPr lang="en-US" sz="2800" b="1" dirty="0" smtClean="0">
                <a:solidFill>
                  <a:srgbClr val="00279F"/>
                </a:solidFill>
              </a:rPr>
              <a:t> and </a:t>
            </a:r>
            <a:r>
              <a:rPr lang="en-US" sz="2800" b="1" dirty="0" err="1" smtClean="0">
                <a:solidFill>
                  <a:srgbClr val="00279F"/>
                </a:solidFill>
              </a:rPr>
              <a:t>Horndeski</a:t>
            </a:r>
            <a:r>
              <a:rPr lang="en-US" sz="2800" b="1" dirty="0" smtClean="0">
                <a:solidFill>
                  <a:srgbClr val="00279F"/>
                </a:solidFill>
              </a:rPr>
              <a:t> </a:t>
            </a:r>
            <a:r>
              <a:rPr lang="en-US" sz="2800" b="1" dirty="0" err="1" smtClean="0">
                <a:solidFill>
                  <a:srgbClr val="00279F"/>
                </a:solidFill>
              </a:rPr>
              <a:t>G</a:t>
            </a:r>
            <a:r>
              <a:rPr lang="en-US" sz="2800" b="1" baseline="-25000" dirty="0" err="1" smtClean="0">
                <a:solidFill>
                  <a:srgbClr val="00279F"/>
                </a:solidFill>
              </a:rPr>
              <a:t>i</a:t>
            </a:r>
            <a:r>
              <a:rPr lang="en-US" sz="2800" b="1" dirty="0" smtClean="0">
                <a:solidFill>
                  <a:srgbClr val="00279F"/>
                </a:solidFill>
              </a:rPr>
              <a:t>(</a:t>
            </a:r>
            <a:r>
              <a:rPr lang="en-US" sz="2800" b="1" i="1" dirty="0" smtClean="0">
                <a:solidFill>
                  <a:srgbClr val="00279F"/>
                </a:solidFill>
              </a:rPr>
              <a:t>Φ</a:t>
            </a:r>
            <a:r>
              <a:rPr lang="en-US" sz="2800" b="1" dirty="0" smtClean="0">
                <a:solidFill>
                  <a:srgbClr val="00279F"/>
                </a:solidFill>
              </a:rPr>
              <a:t>,X).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03" y="2505378"/>
            <a:ext cx="3842581" cy="80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319" y="3430615"/>
            <a:ext cx="7893212" cy="1674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21863" b="32804"/>
          <a:stretch/>
        </p:blipFill>
        <p:spPr>
          <a:xfrm>
            <a:off x="4529272" y="5605862"/>
            <a:ext cx="5071928" cy="16708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614" y="1557512"/>
            <a:ext cx="2043284" cy="6405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66718" r="10128"/>
          <a:stretch/>
        </p:blipFill>
        <p:spPr>
          <a:xfrm>
            <a:off x="128273" y="6050024"/>
            <a:ext cx="4558239" cy="12266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b="77399"/>
          <a:stretch/>
        </p:blipFill>
        <p:spPr>
          <a:xfrm>
            <a:off x="115446" y="5221838"/>
            <a:ext cx="5071928" cy="833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8618" y="2552956"/>
            <a:ext cx="5012582" cy="116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498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69F827-FFBF-514B-A607-050A4FE424AE}" type="slidenum">
              <a:rPr lang="en-US" sz="1400">
                <a:solidFill>
                  <a:schemeClr val="bg1"/>
                </a:solidFill>
              </a:rPr>
              <a:pPr/>
              <a:t>12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7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912824" y="160338"/>
            <a:ext cx="7065727" cy="566737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Galileon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Gravity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949" y="2211357"/>
            <a:ext cx="3599565" cy="15729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852" y="5760273"/>
            <a:ext cx="4423668" cy="12639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7210" y="3953695"/>
            <a:ext cx="2639843" cy="3218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t="81396" r="48824" b="-4223"/>
          <a:stretch/>
        </p:blipFill>
        <p:spPr>
          <a:xfrm>
            <a:off x="5278513" y="3719806"/>
            <a:ext cx="4230084" cy="403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1495" y="1291814"/>
            <a:ext cx="4449706" cy="1856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6931" y="995767"/>
            <a:ext cx="2717800" cy="127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30640" b="27794"/>
          <a:stretch/>
        </p:blipFill>
        <p:spPr>
          <a:xfrm>
            <a:off x="4751164" y="4567567"/>
            <a:ext cx="4850036" cy="10808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19594" y="5874143"/>
            <a:ext cx="256440" cy="3907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0273" y="2967602"/>
            <a:ext cx="3638956" cy="818227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2479000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69F827-FFBF-514B-A607-050A4FE424AE}" type="slidenum">
              <a:rPr lang="en-US" sz="1400">
                <a:solidFill>
                  <a:schemeClr val="bg1"/>
                </a:solidFill>
              </a:rPr>
              <a:pPr/>
              <a:t>13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7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654" y="160338"/>
            <a:ext cx="7952898" cy="5667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Property Functions </a:t>
            </a:r>
            <a:r>
              <a:rPr lang="en-US" dirty="0" smtClean="0">
                <a:solidFill>
                  <a:srgbClr val="00AE00"/>
                </a:solidFill>
              </a:rPr>
              <a:t>α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(t)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106" y="1044001"/>
            <a:ext cx="9110094" cy="5709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79F"/>
                </a:solidFill>
              </a:rPr>
              <a:t>To proceed further, one must specify time dependence of </a:t>
            </a:r>
            <a:r>
              <a:rPr lang="en-US" sz="2800" b="1" dirty="0" smtClean="0">
                <a:solidFill>
                  <a:srgbClr val="00AE00"/>
                </a:solidFill>
                <a:latin typeface="+mj-lt"/>
              </a:rPr>
              <a:t>α</a:t>
            </a:r>
            <a:r>
              <a:rPr lang="en-US" sz="2800" b="1" dirty="0" smtClean="0">
                <a:solidFill>
                  <a:srgbClr val="00AE00"/>
                </a:solidFill>
              </a:rPr>
              <a:t>(t)</a:t>
            </a:r>
            <a:r>
              <a:rPr lang="en-US" sz="2800" b="1" dirty="0" smtClean="0">
                <a:solidFill>
                  <a:srgbClr val="00279F"/>
                </a:solidFill>
              </a:rPr>
              <a:t>. </a:t>
            </a:r>
          </a:p>
          <a:p>
            <a:r>
              <a:rPr lang="en-US" sz="2800" b="1" dirty="0" smtClean="0">
                <a:solidFill>
                  <a:srgbClr val="00279F"/>
                </a:solidFill>
              </a:rPr>
              <a:t>Regrettably common in the literature to see </a:t>
            </a:r>
          </a:p>
          <a:p>
            <a:endParaRPr lang="en-US" sz="2800" b="1" dirty="0">
              <a:solidFill>
                <a:srgbClr val="00279F"/>
              </a:solidFill>
            </a:endParaRPr>
          </a:p>
          <a:p>
            <a:r>
              <a:rPr lang="en-US" sz="2800" b="1" dirty="0">
                <a:solidFill>
                  <a:srgbClr val="00279F"/>
                </a:solidFill>
              </a:rPr>
              <a:t>b</a:t>
            </a:r>
            <a:r>
              <a:rPr lang="en-US" sz="2800" b="1" dirty="0" smtClean="0">
                <a:solidFill>
                  <a:srgbClr val="00279F"/>
                </a:solidFill>
              </a:rPr>
              <a:t>ut this is a </a:t>
            </a:r>
            <a:r>
              <a:rPr lang="en-US" sz="2800" b="1" dirty="0" smtClean="0">
                <a:solidFill>
                  <a:schemeClr val="accent2"/>
                </a:solidFill>
              </a:rPr>
              <a:t>very poor approximation</a:t>
            </a:r>
            <a:r>
              <a:rPr lang="en-US" sz="2800" b="1" dirty="0" smtClean="0">
                <a:solidFill>
                  <a:srgbClr val="00279F"/>
                </a:solidFill>
              </a:rPr>
              <a:t>!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It generically fails at z &lt; 10 in all theory classes.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Beware! </a:t>
            </a:r>
            <a:r>
              <a:rPr lang="en-US" sz="2800" b="1" dirty="0" smtClean="0">
                <a:solidFill>
                  <a:srgbClr val="00279F"/>
                </a:solidFill>
              </a:rPr>
              <a:t>This appears as a default in </a:t>
            </a:r>
            <a:r>
              <a:rPr lang="en-US" sz="2800" b="1" dirty="0" err="1" smtClean="0">
                <a:solidFill>
                  <a:srgbClr val="00279F"/>
                </a:solidFill>
              </a:rPr>
              <a:t>HiCLASS</a:t>
            </a:r>
            <a:r>
              <a:rPr lang="en-US" sz="2800" b="1" dirty="0" smtClean="0">
                <a:solidFill>
                  <a:srgbClr val="00279F"/>
                </a:solidFill>
              </a:rPr>
              <a:t> code. </a:t>
            </a:r>
          </a:p>
          <a:p>
            <a:endParaRPr lang="en-US" sz="1000" b="1" dirty="0" smtClean="0">
              <a:solidFill>
                <a:srgbClr val="00279F"/>
              </a:solidFill>
            </a:endParaRPr>
          </a:p>
          <a:p>
            <a:r>
              <a:rPr lang="en-US" sz="2400" b="1" dirty="0" smtClean="0">
                <a:solidFill>
                  <a:srgbClr val="00279F"/>
                </a:solidFill>
              </a:rPr>
              <a:t>In EFT terms, this implies all action terms scale together, despite different powers of mass suppression and time dependences </a:t>
            </a:r>
            <a:r>
              <a:rPr lang="mr-IN" sz="2400" b="1" dirty="0" smtClean="0">
                <a:solidFill>
                  <a:srgbClr val="00279F"/>
                </a:solidFill>
              </a:rPr>
              <a:t>–</a:t>
            </a:r>
            <a:r>
              <a:rPr lang="en-US" sz="2400" b="1" dirty="0" smtClean="0">
                <a:solidFill>
                  <a:srgbClr val="00279F"/>
                </a:solidFill>
              </a:rPr>
              <a:t> it removes almost all EFT freedom.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018" y="2796517"/>
            <a:ext cx="2887146" cy="53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742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751" indent="-285674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694" indent="-22854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773" indent="-22854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6850" indent="-22854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3928" indent="-228540" eaLnBrk="0" fontAlgn="base" hangingPunct="0">
              <a:spcBef>
                <a:spcPct val="5000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006" indent="-228540" eaLnBrk="0" fontAlgn="base" hangingPunct="0">
              <a:spcBef>
                <a:spcPct val="5000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083" indent="-228540" eaLnBrk="0" fontAlgn="base" hangingPunct="0">
              <a:spcBef>
                <a:spcPct val="5000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161" indent="-228540" eaLnBrk="0" fontAlgn="base" hangingPunct="0">
              <a:spcBef>
                <a:spcPct val="5000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4F4FCE4-67AA-BE43-9B98-87D58FD05656}" type="slidenum">
              <a:rPr lang="en-US" sz="1400">
                <a:solidFill>
                  <a:schemeClr val="bg1"/>
                </a:solidFill>
              </a:rPr>
              <a:pPr/>
              <a:t>14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7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9272" y="174144"/>
            <a:ext cx="6776444" cy="5667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Failure Illustrated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8578" y="5954454"/>
            <a:ext cx="8961715" cy="938694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r>
              <a:rPr lang="en-US" b="1" dirty="0" smtClean="0">
                <a:solidFill>
                  <a:srgbClr val="00279F"/>
                </a:solidFill>
              </a:rPr>
              <a:t>Simplest model: f(R) only depends on one </a:t>
            </a:r>
            <a:r>
              <a:rPr lang="en-US" sz="2800" b="1" dirty="0" smtClean="0">
                <a:solidFill>
                  <a:srgbClr val="00AE00"/>
                </a:solidFill>
                <a:latin typeface="+mj-lt"/>
              </a:rPr>
              <a:t>α</a:t>
            </a:r>
            <a:r>
              <a:rPr lang="en-US" b="1" dirty="0" smtClean="0">
                <a:solidFill>
                  <a:srgbClr val="00279F"/>
                </a:solidFill>
              </a:rPr>
              <a:t>. It looks nothing like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955929" y="764243"/>
            <a:ext cx="5237439" cy="5237439"/>
            <a:chOff x="1955929" y="764243"/>
            <a:chExt cx="5237439" cy="523743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5929" y="764243"/>
              <a:ext cx="5237439" cy="523743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068005" y="2867635"/>
              <a:ext cx="3008757" cy="9403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latin typeface="+mj-lt"/>
                </a:rPr>
                <a:t>Planck mass running</a:t>
              </a:r>
            </a:p>
            <a:p>
              <a:r>
                <a:rPr lang="en-US" sz="1800" b="1" dirty="0" smtClean="0">
                  <a:latin typeface="+mj-lt"/>
                </a:rPr>
                <a:t>1 parameter f(R) gravity</a:t>
              </a:r>
              <a:endParaRPr lang="en-US" sz="1800" dirty="0">
                <a:latin typeface="+mj-lt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420597" y="5032059"/>
              <a:ext cx="913202" cy="4258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 dirty="0" smtClean="0">
                  <a:solidFill>
                    <a:schemeClr val="accent2"/>
                  </a:solidFill>
                  <a:latin typeface="+mj-lt"/>
                </a:rPr>
                <a:t>Today</a:t>
              </a:r>
              <a:endParaRPr lang="en-US" sz="18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7100106" y="5125565"/>
            <a:ext cx="2001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latin typeface="+mj-lt"/>
              </a:rPr>
              <a:t>Linder 1607.03113</a:t>
            </a:r>
            <a:endParaRPr lang="en-US" sz="1800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055" y="6388373"/>
            <a:ext cx="2887146" cy="53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691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69F827-FFBF-514B-A607-050A4FE424AE}" type="slidenum">
              <a:rPr lang="en-US" sz="1400">
                <a:solidFill>
                  <a:schemeClr val="bg1"/>
                </a:solidFill>
              </a:rPr>
              <a:pPr/>
              <a:t>15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7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795290" y="160338"/>
            <a:ext cx="7183262" cy="5667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“Tracker” Approximation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106" y="989569"/>
            <a:ext cx="9110094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79F"/>
                </a:solidFill>
              </a:rPr>
              <a:t>Another short cut used as an approximation all too often in the literature is called the </a:t>
            </a:r>
            <a:r>
              <a:rPr lang="en-US" sz="2800" b="1" dirty="0" smtClean="0">
                <a:solidFill>
                  <a:schemeClr val="accent2"/>
                </a:solidFill>
              </a:rPr>
              <a:t>tracker</a:t>
            </a:r>
            <a:r>
              <a:rPr lang="en-US" sz="2800" b="1" dirty="0" smtClean="0">
                <a:solidFill>
                  <a:srgbClr val="00279F"/>
                </a:solidFill>
              </a:rPr>
              <a:t> or </a:t>
            </a:r>
            <a:r>
              <a:rPr lang="en-US" sz="2800" b="1" dirty="0" smtClean="0">
                <a:solidFill>
                  <a:srgbClr val="00AE00"/>
                </a:solidFill>
              </a:rPr>
              <a:t>attractor approximation</a:t>
            </a:r>
            <a:r>
              <a:rPr lang="en-US" sz="2800" b="1" dirty="0" smtClean="0">
                <a:solidFill>
                  <a:srgbClr val="00279F"/>
                </a:solidFill>
              </a:rPr>
              <a:t>. </a:t>
            </a:r>
          </a:p>
          <a:p>
            <a:endParaRPr lang="en-US" sz="2800" b="1" dirty="0" smtClean="0">
              <a:solidFill>
                <a:srgbClr val="00279F"/>
              </a:solidFill>
            </a:endParaRPr>
          </a:p>
          <a:p>
            <a:r>
              <a:rPr lang="en-US" sz="2800" b="1" dirty="0" smtClean="0">
                <a:solidFill>
                  <a:srgbClr val="00279F"/>
                </a:solidFill>
              </a:rPr>
              <a:t>This is </a:t>
            </a:r>
            <a:r>
              <a:rPr lang="en-US" sz="2800" b="1" dirty="0" smtClean="0">
                <a:solidFill>
                  <a:srgbClr val="FF0000"/>
                </a:solidFill>
              </a:rPr>
              <a:t>only</a:t>
            </a:r>
            <a:r>
              <a:rPr lang="en-US" sz="2800" b="1" dirty="0" smtClean="0">
                <a:solidFill>
                  <a:srgbClr val="00279F"/>
                </a:solidFill>
              </a:rPr>
              <a:t> generically valid in the de Sitter limit, i.e. in the future! </a:t>
            </a:r>
          </a:p>
          <a:p>
            <a:r>
              <a:rPr lang="en-US" sz="2800" b="1" dirty="0" smtClean="0">
                <a:solidFill>
                  <a:srgbClr val="00279F"/>
                </a:solidFill>
              </a:rPr>
              <a:t>It throws away all the natural dynamics, i.e. the Klein-Gordon equation for    .</a:t>
            </a:r>
            <a:endParaRPr lang="en-US" sz="2800" b="1" dirty="0">
              <a:solidFill>
                <a:srgbClr val="00279F"/>
              </a:solidFill>
            </a:endParaRPr>
          </a:p>
          <a:p>
            <a:r>
              <a:rPr lang="en-US" sz="2800" b="1" dirty="0" smtClean="0">
                <a:solidFill>
                  <a:srgbClr val="00279F"/>
                </a:solidFill>
              </a:rPr>
              <a:t>Proponents will claim that it is one possible evolution for     and so a subclass of the full theory.</a:t>
            </a:r>
          </a:p>
          <a:p>
            <a:r>
              <a:rPr lang="en-US" sz="2800" b="1" dirty="0" smtClean="0">
                <a:solidFill>
                  <a:srgbClr val="00279F"/>
                </a:solidFill>
              </a:rPr>
              <a:t>Such work is then neither model independent nor representative.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365" y="2452355"/>
            <a:ext cx="3333695" cy="538779"/>
          </a:xfrm>
          <a:prstGeom prst="rect">
            <a:avLst/>
          </a:prstGeom>
        </p:spPr>
      </p:pic>
      <p:pic>
        <p:nvPicPr>
          <p:cNvPr id="6" name="Picture 5" descr="phid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682" y="4619386"/>
            <a:ext cx="239110" cy="478220"/>
          </a:xfrm>
          <a:prstGeom prst="rect">
            <a:avLst/>
          </a:prstGeom>
        </p:spPr>
      </p:pic>
      <p:pic>
        <p:nvPicPr>
          <p:cNvPr id="9" name="Picture 8" descr="phid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731" y="5677263"/>
            <a:ext cx="239110" cy="47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779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69F827-FFBF-514B-A607-050A4FE424AE}" type="slidenum">
              <a:rPr lang="en-US" sz="1400">
                <a:solidFill>
                  <a:schemeClr val="bg1"/>
                </a:solidFill>
              </a:rPr>
              <a:pPr/>
              <a:t>16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7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795290" y="160338"/>
            <a:ext cx="7183262" cy="566737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“Tracker” Approximation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491106" y="1031173"/>
            <a:ext cx="911009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But it gets worse! </a:t>
            </a:r>
          </a:p>
          <a:p>
            <a:r>
              <a:rPr lang="en-US" sz="2800" b="1" dirty="0" smtClean="0">
                <a:solidFill>
                  <a:srgbClr val="00279F"/>
                </a:solidFill>
              </a:rPr>
              <a:t>This approximation implies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210" y="2219254"/>
            <a:ext cx="2876844" cy="4369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1106" y="2722940"/>
            <a:ext cx="91100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79F"/>
                </a:solidFill>
              </a:rPr>
              <a:t>Since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523" y="2709731"/>
            <a:ext cx="1950979" cy="7153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1106" y="3478259"/>
            <a:ext cx="91100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79F"/>
                </a:solidFill>
              </a:rPr>
              <a:t>t</a:t>
            </a:r>
            <a:r>
              <a:rPr lang="en-US" sz="2800" b="1" dirty="0" smtClean="0">
                <a:solidFill>
                  <a:srgbClr val="00279F"/>
                </a:solidFill>
              </a:rPr>
              <a:t>he tracker condition forces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1106" y="4746699"/>
            <a:ext cx="91100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79F"/>
                </a:solidFill>
              </a:rPr>
              <a:t>in contrast to the cosmological constant fine tuning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6718" y="3928910"/>
            <a:ext cx="2529381" cy="8431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4655" y="5275856"/>
            <a:ext cx="3364793" cy="855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1106" y="6092109"/>
            <a:ext cx="91100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79F"/>
                </a:solidFill>
              </a:rPr>
              <a:t>The fine tuning is at the </a:t>
            </a:r>
            <a:r>
              <a:rPr lang="en-US" sz="2800" b="1" dirty="0" smtClean="0">
                <a:solidFill>
                  <a:srgbClr val="00AE00"/>
                </a:solidFill>
              </a:rPr>
              <a:t>10</a:t>
            </a:r>
            <a:r>
              <a:rPr lang="en-US" sz="2800" b="1" baseline="30000" dirty="0" smtClean="0">
                <a:solidFill>
                  <a:srgbClr val="00AE00"/>
                </a:solidFill>
              </a:rPr>
              <a:t>-240 </a:t>
            </a:r>
            <a:r>
              <a:rPr lang="en-US" sz="2800" b="1" dirty="0" smtClean="0">
                <a:solidFill>
                  <a:srgbClr val="00279F"/>
                </a:solidFill>
              </a:rPr>
              <a:t>level </a:t>
            </a:r>
            <a:r>
              <a:rPr lang="en-US" sz="2800" b="1" dirty="0" err="1" smtClean="0">
                <a:solidFill>
                  <a:srgbClr val="00279F"/>
                </a:solidFill>
              </a:rPr>
              <a:t>vs</a:t>
            </a:r>
            <a:r>
              <a:rPr lang="en-US" sz="2800" b="1" dirty="0" smtClean="0">
                <a:solidFill>
                  <a:srgbClr val="00279F"/>
                </a:solidFill>
              </a:rPr>
              <a:t> Λ’s </a:t>
            </a:r>
            <a:r>
              <a:rPr lang="en-US" sz="2800" b="1" dirty="0" smtClean="0">
                <a:solidFill>
                  <a:srgbClr val="00AE00"/>
                </a:solidFill>
              </a:rPr>
              <a:t>10</a:t>
            </a:r>
            <a:r>
              <a:rPr lang="en-US" sz="2800" b="1" baseline="30000" dirty="0" smtClean="0">
                <a:solidFill>
                  <a:srgbClr val="00AE00"/>
                </a:solidFill>
              </a:rPr>
              <a:t>-120</a:t>
            </a:r>
            <a:r>
              <a:rPr lang="en-US" sz="2800" b="1" dirty="0" smtClean="0">
                <a:solidFill>
                  <a:srgbClr val="00279F"/>
                </a:solidFill>
              </a:rPr>
              <a:t>.     </a:t>
            </a:r>
            <a:r>
              <a:rPr lang="en-US" sz="2800" b="1" dirty="0" smtClean="0">
                <a:solidFill>
                  <a:srgbClr val="FF0000"/>
                </a:solidFill>
              </a:rPr>
              <a:t>It’s not a tracker, it’s super fine tuned!  </a:t>
            </a:r>
          </a:p>
        </p:txBody>
      </p:sp>
    </p:spTree>
    <p:extLst>
      <p:ext uri="{BB962C8B-B14F-4D97-AF65-F5344CB8AC3E}">
        <p14:creationId xmlns:p14="http://schemas.microsoft.com/office/powerpoint/2010/main" val="25713670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69F827-FFBF-514B-A607-050A4FE424AE}" type="slidenum">
              <a:rPr lang="en-US" sz="1400">
                <a:solidFill>
                  <a:schemeClr val="bg1"/>
                </a:solidFill>
              </a:rPr>
              <a:pPr/>
              <a:t>17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7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433513" y="160338"/>
            <a:ext cx="6149975" cy="5667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Functions of Time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4144" y="1141208"/>
            <a:ext cx="9067056" cy="154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279F"/>
                </a:solidFill>
              </a:rPr>
              <a:t>Why is no simple time dependence expected?</a:t>
            </a:r>
          </a:p>
          <a:p>
            <a:r>
              <a:rPr lang="en-US" b="1" dirty="0" smtClean="0">
                <a:solidFill>
                  <a:srgbClr val="00279F"/>
                </a:solidFill>
              </a:rPr>
              <a:t>Recall that the </a:t>
            </a:r>
            <a:r>
              <a:rPr lang="el-GR" b="1" dirty="0" smtClean="0">
                <a:solidFill>
                  <a:srgbClr val="00279F"/>
                </a:solidFill>
                <a:latin typeface="Times New Roman"/>
                <a:ea typeface="ＭＳ Ｐゴシック"/>
              </a:rPr>
              <a:t>α</a:t>
            </a:r>
            <a:r>
              <a:rPr lang="en-US" b="1" dirty="0" smtClean="0">
                <a:solidFill>
                  <a:srgbClr val="00279F"/>
                </a:solidFill>
              </a:rPr>
              <a:t> are </a:t>
            </a:r>
            <a:r>
              <a:rPr lang="en-US" b="1" dirty="0">
                <a:solidFill>
                  <a:srgbClr val="00279F"/>
                </a:solidFill>
              </a:rPr>
              <a:t>ratios of </a:t>
            </a:r>
            <a:r>
              <a:rPr lang="en-US" b="1" dirty="0" err="1">
                <a:solidFill>
                  <a:srgbClr val="00279F"/>
                </a:solidFill>
              </a:rPr>
              <a:t>Lagrangian</a:t>
            </a:r>
            <a:r>
              <a:rPr lang="en-US" b="1" dirty="0">
                <a:solidFill>
                  <a:srgbClr val="00279F"/>
                </a:solidFill>
              </a:rPr>
              <a:t> </a:t>
            </a:r>
            <a:r>
              <a:rPr lang="en-US" b="1" dirty="0" smtClean="0">
                <a:solidFill>
                  <a:srgbClr val="00279F"/>
                </a:solidFill>
              </a:rPr>
              <a:t>coefficients,  e.g., </a:t>
            </a:r>
          </a:p>
        </p:txBody>
      </p:sp>
      <p:pic>
        <p:nvPicPr>
          <p:cNvPr id="6" name="Picture 5" descr="etapro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7" r="-1"/>
          <a:stretch/>
        </p:blipFill>
        <p:spPr>
          <a:xfrm>
            <a:off x="1872779" y="4413664"/>
            <a:ext cx="6734309" cy="733903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34144" y="3334587"/>
            <a:ext cx="906705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79F"/>
                </a:solidFill>
              </a:rPr>
              <a:t>Observables in turn are ratios of </a:t>
            </a:r>
            <a:r>
              <a:rPr lang="el-GR" sz="2800" b="1" dirty="0" smtClean="0">
                <a:solidFill>
                  <a:srgbClr val="00279F"/>
                </a:solidFill>
                <a:latin typeface="Times New Roman"/>
                <a:ea typeface="ＭＳ Ｐゴシック"/>
              </a:rPr>
              <a:t>α</a:t>
            </a:r>
            <a:r>
              <a:rPr lang="en-US" sz="2800" b="1" dirty="0" smtClean="0">
                <a:solidFill>
                  <a:srgbClr val="00279F"/>
                </a:solidFill>
                <a:latin typeface="Times New Roman"/>
                <a:ea typeface="ＭＳ Ｐゴシック"/>
              </a:rPr>
              <a:t>’</a:t>
            </a:r>
            <a:r>
              <a:rPr lang="en-US" sz="2800" b="1" dirty="0" smtClean="0">
                <a:solidFill>
                  <a:srgbClr val="00279F"/>
                </a:solidFill>
              </a:rPr>
              <a:t>s, e.g. the gravitational slip </a:t>
            </a:r>
            <a:r>
              <a:rPr lang="en-US" sz="2400" b="1" dirty="0" smtClean="0">
                <a:solidFill>
                  <a:srgbClr val="00279F"/>
                </a:solidFill>
              </a:rPr>
              <a:t>(difference between gravity strengths)</a:t>
            </a:r>
            <a:r>
              <a:rPr lang="en-US" b="1" dirty="0" smtClean="0">
                <a:solidFill>
                  <a:srgbClr val="00279F"/>
                </a:solidFill>
              </a:rPr>
              <a:t>:</a:t>
            </a:r>
          </a:p>
        </p:txBody>
      </p:sp>
      <p:pic>
        <p:nvPicPr>
          <p:cNvPr id="2" name="Picture 1" descr="obsrati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32" y="5592279"/>
            <a:ext cx="5471312" cy="15466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6089" t="44620"/>
          <a:stretch/>
        </p:blipFill>
        <p:spPr>
          <a:xfrm>
            <a:off x="3386395" y="2296223"/>
            <a:ext cx="4872764" cy="8209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4930" y="2569009"/>
            <a:ext cx="1630156" cy="3406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0795" y="4575890"/>
            <a:ext cx="277848" cy="4013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8906" y="5415117"/>
            <a:ext cx="18944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279F"/>
                </a:solidFill>
              </a:rPr>
              <a:t>Generally, 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7170436" y="5661423"/>
            <a:ext cx="2353802" cy="1338828"/>
          </a:xfrm>
          <a:prstGeom prst="rect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 simple time </a:t>
            </a:r>
            <a:r>
              <a:rPr lang="en-US" b="1" dirty="0" smtClean="0">
                <a:solidFill>
                  <a:srgbClr val="FF0000"/>
                </a:solidFill>
              </a:rPr>
              <a:t>dependence!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1556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9272" y="174144"/>
            <a:ext cx="6776444" cy="566737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Gernerally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Testing Gravity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2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751" indent="-285674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694" indent="-22854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773" indent="-22854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6850" indent="-22854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3928" indent="-228540" eaLnBrk="0" fontAlgn="base" hangingPunct="0">
              <a:spcBef>
                <a:spcPct val="5000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006" indent="-228540" eaLnBrk="0" fontAlgn="base" hangingPunct="0">
              <a:spcBef>
                <a:spcPct val="5000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083" indent="-228540" eaLnBrk="0" fontAlgn="base" hangingPunct="0">
              <a:spcBef>
                <a:spcPct val="5000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161" indent="-228540" eaLnBrk="0" fontAlgn="base" hangingPunct="0">
              <a:spcBef>
                <a:spcPct val="5000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4F4FCE4-67AA-BE43-9B98-87D58FD05656}" type="slidenum">
              <a:rPr lang="en-US" sz="1400">
                <a:solidFill>
                  <a:srgbClr val="FFFFFF"/>
                </a:solidFill>
              </a:rPr>
              <a:pPr/>
              <a:t>18</a:t>
            </a:fld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2847" y="1041430"/>
            <a:ext cx="9088353" cy="5909286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Cosmic acceleration </a:t>
            </a:r>
            <a:r>
              <a:rPr lang="en-US" b="1" dirty="0">
                <a:solidFill>
                  <a:srgbClr val="000000"/>
                </a:solidFill>
              </a:rPr>
              <a:t>suggests that Einstein relativity may need modification. </a:t>
            </a:r>
            <a:endParaRPr lang="en-US" b="1" dirty="0" smtClean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279F"/>
                </a:solidFill>
              </a:rPr>
              <a:t>How should we test cosmic gravity, 		        other than one model at a time? How do 		   we connect observations and theory in a 		       model independent manner? </a:t>
            </a:r>
          </a:p>
          <a:p>
            <a:r>
              <a:rPr lang="en-US" b="1" dirty="0">
                <a:solidFill>
                  <a:srgbClr val="00279F"/>
                </a:solidFill>
              </a:rPr>
              <a:t>Note the </a:t>
            </a:r>
            <a:r>
              <a:rPr lang="en-US" b="1" dirty="0">
                <a:solidFill>
                  <a:srgbClr val="00AE00"/>
                </a:solidFill>
              </a:rPr>
              <a:t>expansion history H(z)</a:t>
            </a:r>
            <a:r>
              <a:rPr lang="en-US" b="1" dirty="0">
                <a:solidFill>
                  <a:srgbClr val="00279F"/>
                </a:solidFill>
              </a:rPr>
              <a:t> 	</a:t>
            </a:r>
            <a:r>
              <a:rPr lang="en-US" b="1" dirty="0" smtClean="0">
                <a:solidFill>
                  <a:srgbClr val="00279F"/>
                </a:solidFill>
              </a:rPr>
              <a:t>			     is </a:t>
            </a:r>
            <a:r>
              <a:rPr lang="en-US" b="1" dirty="0">
                <a:solidFill>
                  <a:srgbClr val="00279F"/>
                </a:solidFill>
              </a:rPr>
              <a:t>merely </a:t>
            </a:r>
            <a:r>
              <a:rPr lang="en-US" b="1" dirty="0">
                <a:solidFill>
                  <a:srgbClr val="FF0000"/>
                </a:solidFill>
              </a:rPr>
              <a:t>one</a:t>
            </a:r>
            <a:r>
              <a:rPr lang="en-US" b="1" dirty="0">
                <a:solidFill>
                  <a:srgbClr val="00279F"/>
                </a:solidFill>
              </a:rPr>
              <a:t> free function of time. </a:t>
            </a:r>
          </a:p>
          <a:p>
            <a:r>
              <a:rPr lang="en-US" b="1" dirty="0">
                <a:solidFill>
                  <a:srgbClr val="00279F"/>
                </a:solidFill>
              </a:rPr>
              <a:t>For cosmic structure we have </a:t>
            </a:r>
            <a:r>
              <a:rPr lang="en-US" b="1" dirty="0">
                <a:solidFill>
                  <a:srgbClr val="FF0000"/>
                </a:solidFill>
              </a:rPr>
              <a:t>5 times </a:t>
            </a:r>
            <a:r>
              <a:rPr lang="en-US" b="1" dirty="0">
                <a:solidFill>
                  <a:srgbClr val="00279F"/>
                </a:solidFill>
              </a:rPr>
              <a:t>as many! </a:t>
            </a:r>
            <a:r>
              <a:rPr lang="en-US" sz="2400" b="1" dirty="0" smtClean="0">
                <a:solidFill>
                  <a:srgbClr val="00279F"/>
                </a:solidFill>
              </a:rPr>
              <a:t>(</a:t>
            </a:r>
            <a:r>
              <a:rPr lang="en-US" sz="2400" b="1" dirty="0" err="1" smtClean="0">
                <a:solidFill>
                  <a:srgbClr val="00279F"/>
                </a:solidFill>
              </a:rPr>
              <a:t>kineticity</a:t>
            </a:r>
            <a:r>
              <a:rPr lang="en-US" sz="2400" b="1" dirty="0" smtClean="0">
                <a:solidFill>
                  <a:srgbClr val="00279F"/>
                </a:solidFill>
              </a:rPr>
              <a:t>, Planck mass running, braiding, tensor speed)</a:t>
            </a:r>
            <a:r>
              <a:rPr lang="en-US" b="1" dirty="0" smtClean="0">
                <a:solidFill>
                  <a:srgbClr val="00279F"/>
                </a:solidFill>
              </a:rPr>
              <a:t>.</a:t>
            </a:r>
            <a:endParaRPr lang="en-US" b="1" dirty="0">
              <a:solidFill>
                <a:srgbClr val="00279F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Now the </a:t>
            </a:r>
            <a:r>
              <a:rPr lang="en-US" b="1" dirty="0">
                <a:solidFill>
                  <a:srgbClr val="FF0000"/>
                </a:solidFill>
              </a:rPr>
              <a:t>tensor sector </a:t>
            </a:r>
            <a:r>
              <a:rPr lang="en-US" b="1" dirty="0">
                <a:solidFill>
                  <a:srgbClr val="000000"/>
                </a:solidFill>
              </a:rPr>
              <a:t>is as important as the scalar (matter) sector! </a:t>
            </a:r>
          </a:p>
        </p:txBody>
      </p:sp>
      <p:pic>
        <p:nvPicPr>
          <p:cNvPr id="5" name="Picture 4" descr="DaliTimePainting02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751" y="2024411"/>
            <a:ext cx="2103200" cy="254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803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751" indent="-285674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694" indent="-22854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773" indent="-22854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6850" indent="-22854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3928" indent="-228540" eaLnBrk="0" fontAlgn="base" hangingPunct="0">
              <a:spcBef>
                <a:spcPct val="5000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006" indent="-228540" eaLnBrk="0" fontAlgn="base" hangingPunct="0">
              <a:spcBef>
                <a:spcPct val="5000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083" indent="-228540" eaLnBrk="0" fontAlgn="base" hangingPunct="0">
              <a:spcBef>
                <a:spcPct val="5000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161" indent="-228540" eaLnBrk="0" fontAlgn="base" hangingPunct="0">
              <a:spcBef>
                <a:spcPct val="5000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4F4FCE4-67AA-BE43-9B98-87D58FD05656}" type="slidenum">
              <a:rPr lang="en-US" sz="1400">
                <a:solidFill>
                  <a:schemeClr val="bg1"/>
                </a:solidFill>
              </a:rPr>
              <a:pPr/>
              <a:t>19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7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9272" y="174144"/>
            <a:ext cx="6776444" cy="5667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Understanding Gravity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2848" y="965188"/>
            <a:ext cx="9088352" cy="507807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Unexpected synergies! </a:t>
            </a:r>
          </a:p>
        </p:txBody>
      </p:sp>
      <p:pic>
        <p:nvPicPr>
          <p:cNvPr id="2" name="Picture 1" descr="cmb_powspec_for_snowmass_ellmin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8" y="1541164"/>
            <a:ext cx="3713121" cy="2652229"/>
          </a:xfrm>
          <a:prstGeom prst="rect">
            <a:avLst/>
          </a:prstGeom>
        </p:spPr>
      </p:pic>
      <p:pic>
        <p:nvPicPr>
          <p:cNvPr id="3" name="Picture 2" descr="nanogra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998" y="1826786"/>
            <a:ext cx="2857370" cy="2143478"/>
          </a:xfrm>
          <a:prstGeom prst="rect">
            <a:avLst/>
          </a:prstGeom>
        </p:spPr>
      </p:pic>
      <p:pic>
        <p:nvPicPr>
          <p:cNvPr id="5" name="Picture 4" descr="black-holes-merg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996" y="1826194"/>
            <a:ext cx="2751640" cy="2116646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34144" y="4408436"/>
            <a:ext cx="906705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279F"/>
                </a:solidFill>
              </a:rPr>
              <a:t>The tensor sector is accessible through gravitational waves: </a:t>
            </a:r>
            <a:r>
              <a:rPr lang="en-US" b="1" dirty="0" smtClean="0">
                <a:solidFill>
                  <a:srgbClr val="000000"/>
                </a:solidFill>
              </a:rPr>
              <a:t>CMB B-modes, pulsar timing arrays, interferometers</a:t>
            </a:r>
            <a:r>
              <a:rPr lang="en-US" b="1" dirty="0" smtClean="0">
                <a:solidFill>
                  <a:srgbClr val="00279F"/>
                </a:solidFill>
              </a:rPr>
              <a:t>. 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999513" y="5993888"/>
            <a:ext cx="8105275" cy="954107"/>
          </a:xfrm>
          <a:prstGeom prst="rect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Galaxy surveys have deep complementarity with CMB surveys (and PTA, LIGO/LISA). </a:t>
            </a:r>
          </a:p>
        </p:txBody>
      </p:sp>
    </p:spTree>
    <p:extLst>
      <p:ext uri="{BB962C8B-B14F-4D97-AF65-F5344CB8AC3E}">
        <p14:creationId xmlns:p14="http://schemas.microsoft.com/office/powerpoint/2010/main" val="12575678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69F827-FFBF-514B-A607-050A4FE424AE}" type="slidenum">
              <a:rPr lang="en-US" sz="1400">
                <a:solidFill>
                  <a:schemeClr val="bg1"/>
                </a:solidFill>
              </a:rPr>
              <a:pPr/>
              <a:t>2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7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433513" y="160338"/>
            <a:ext cx="6149975" cy="5667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This Course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106" y="1146625"/>
            <a:ext cx="911009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dirty="0" smtClean="0">
                <a:solidFill>
                  <a:schemeClr val="accent2"/>
                </a:solidFill>
              </a:rPr>
              <a:t>Why and What?</a:t>
            </a:r>
            <a:r>
              <a:rPr lang="en-US" sz="2800" b="1" dirty="0" smtClean="0">
                <a:solidFill>
                  <a:srgbClr val="00279F"/>
                </a:solidFill>
              </a:rPr>
              <a:t> </a:t>
            </a:r>
          </a:p>
          <a:p>
            <a:r>
              <a:rPr lang="en-US" sz="2800" b="1" dirty="0" smtClean="0">
                <a:solidFill>
                  <a:srgbClr val="00279F"/>
                </a:solidFill>
              </a:rPr>
              <a:t>Ways to modify gravity and ways not to. The many failures and why. What makes a consistent physical theory. </a:t>
            </a:r>
          </a:p>
          <a:p>
            <a:endParaRPr lang="en-US" sz="1600" b="1" dirty="0" smtClean="0">
              <a:solidFill>
                <a:srgbClr val="00279F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2. How? </a:t>
            </a:r>
          </a:p>
          <a:p>
            <a:r>
              <a:rPr lang="en-US" sz="2800" b="1" dirty="0" smtClean="0">
                <a:solidFill>
                  <a:srgbClr val="00279F"/>
                </a:solidFill>
              </a:rPr>
              <a:t>Ways to model independently modify gravity. </a:t>
            </a:r>
          </a:p>
          <a:p>
            <a:endParaRPr lang="en-US" sz="1600" b="1" dirty="0" smtClean="0">
              <a:solidFill>
                <a:srgbClr val="00279F"/>
              </a:solidFill>
            </a:endParaRPr>
          </a:p>
          <a:p>
            <a:r>
              <a:rPr lang="en-US" sz="2800" b="1" dirty="0" smtClean="0">
                <a:solidFill>
                  <a:srgbClr val="00AE00"/>
                </a:solidFill>
              </a:rPr>
              <a:t>3. Where? </a:t>
            </a:r>
          </a:p>
          <a:p>
            <a:r>
              <a:rPr lang="en-US" sz="2800" b="1" dirty="0" smtClean="0">
                <a:solidFill>
                  <a:srgbClr val="00279F"/>
                </a:solidFill>
              </a:rPr>
              <a:t>Where are we now? Where do we go next? </a:t>
            </a:r>
          </a:p>
        </p:txBody>
      </p:sp>
    </p:spTree>
    <p:extLst>
      <p:ext uri="{BB962C8B-B14F-4D97-AF65-F5344CB8AC3E}">
        <p14:creationId xmlns:p14="http://schemas.microsoft.com/office/powerpoint/2010/main" val="23567182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69F827-FFBF-514B-A607-050A4FE424AE}" type="slidenum">
              <a:rPr lang="en-US" sz="1400">
                <a:solidFill>
                  <a:schemeClr val="bg1"/>
                </a:solidFill>
              </a:rPr>
              <a:pPr/>
              <a:t>20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7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4818" y="160338"/>
            <a:ext cx="7593734" cy="5667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Gravitational Waves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106" y="1042048"/>
            <a:ext cx="911009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Tensor constraints came sooner than expected!</a:t>
            </a:r>
          </a:p>
          <a:p>
            <a:r>
              <a:rPr lang="en-US" sz="2800" b="1" dirty="0" smtClean="0">
                <a:solidFill>
                  <a:srgbClr val="00279F"/>
                </a:solidFill>
              </a:rPr>
              <a:t>GW170817 + GRB1070817A: synchronicity of GW and photon arrival within </a:t>
            </a:r>
            <a:r>
              <a:rPr lang="en-US" sz="2800" b="1" dirty="0" smtClean="0">
                <a:solidFill>
                  <a:schemeClr val="accent2"/>
                </a:solidFill>
              </a:rPr>
              <a:t>2 seconds </a:t>
            </a:r>
            <a:r>
              <a:rPr lang="en-US" sz="2800" b="1" dirty="0" smtClean="0">
                <a:solidFill>
                  <a:srgbClr val="00279F"/>
                </a:solidFill>
              </a:rPr>
              <a:t>after signal propagation for </a:t>
            </a:r>
            <a:r>
              <a:rPr lang="en-US" sz="2800" b="1" dirty="0" smtClean="0">
                <a:solidFill>
                  <a:srgbClr val="00AE00"/>
                </a:solidFill>
              </a:rPr>
              <a:t>130 My </a:t>
            </a:r>
            <a:r>
              <a:rPr lang="en-US" sz="2800" b="1" dirty="0" smtClean="0">
                <a:solidFill>
                  <a:srgbClr val="00279F"/>
                </a:solidFill>
              </a:rPr>
              <a:t>(400 x 10</a:t>
            </a:r>
            <a:r>
              <a:rPr lang="en-US" sz="2800" b="1" baseline="30000" dirty="0" smtClean="0">
                <a:solidFill>
                  <a:srgbClr val="00279F"/>
                </a:solidFill>
              </a:rPr>
              <a:t>13</a:t>
            </a:r>
            <a:r>
              <a:rPr lang="en-US" sz="2800" b="1" dirty="0" smtClean="0">
                <a:solidFill>
                  <a:srgbClr val="00279F"/>
                </a:solidFill>
              </a:rPr>
              <a:t> s </a:t>
            </a:r>
            <a:r>
              <a:rPr lang="mr-IN" sz="2800" b="1" dirty="0" smtClean="0">
                <a:solidFill>
                  <a:srgbClr val="00279F"/>
                </a:solidFill>
              </a:rPr>
              <a:t>–</a:t>
            </a:r>
            <a:r>
              <a:rPr lang="en-US" sz="2800" b="1" dirty="0" smtClean="0">
                <a:solidFill>
                  <a:srgbClr val="00279F"/>
                </a:solidFill>
              </a:rPr>
              <a:t> thanks to Dark Energy Camera blind search) limits </a:t>
            </a:r>
          </a:p>
          <a:p>
            <a:pPr algn="ctr"/>
            <a:r>
              <a:rPr lang="en-US" sz="3200" b="1" dirty="0" err="1" smtClean="0">
                <a:solidFill>
                  <a:schemeClr val="accent2"/>
                </a:solidFill>
              </a:rPr>
              <a:t>c</a:t>
            </a:r>
            <a:r>
              <a:rPr lang="en-US" sz="3200" b="1" baseline="-25000" dirty="0" err="1" smtClean="0">
                <a:solidFill>
                  <a:schemeClr val="accent2"/>
                </a:solidFill>
              </a:rPr>
              <a:t>T</a:t>
            </a:r>
            <a:r>
              <a:rPr lang="en-US" sz="3200" b="1" baseline="-25000" dirty="0" smtClean="0">
                <a:solidFill>
                  <a:schemeClr val="accent2"/>
                </a:solidFill>
              </a:rPr>
              <a:t> </a:t>
            </a:r>
            <a:r>
              <a:rPr lang="en-US" sz="3200" b="1" dirty="0" smtClean="0">
                <a:solidFill>
                  <a:schemeClr val="accent2"/>
                </a:solidFill>
              </a:rPr>
              <a:t>/c </a:t>
            </a:r>
            <a:r>
              <a:rPr lang="mr-IN" sz="3200" b="1" dirty="0" smtClean="0">
                <a:solidFill>
                  <a:schemeClr val="accent2"/>
                </a:solidFill>
              </a:rPr>
              <a:t>–</a:t>
            </a:r>
            <a:r>
              <a:rPr lang="en-US" sz="3200" b="1" dirty="0" smtClean="0">
                <a:solidFill>
                  <a:schemeClr val="accent2"/>
                </a:solidFill>
              </a:rPr>
              <a:t> 1 &lt; 10</a:t>
            </a:r>
            <a:r>
              <a:rPr lang="en-US" sz="3200" b="1" baseline="30000" dirty="0" smtClean="0">
                <a:solidFill>
                  <a:schemeClr val="accent2"/>
                </a:solidFill>
              </a:rPr>
              <a:t>-15</a:t>
            </a:r>
          </a:p>
          <a:p>
            <a:r>
              <a:rPr lang="en-US" sz="2800" b="1" dirty="0"/>
              <a:t>r</a:t>
            </a:r>
            <a:r>
              <a:rPr lang="en-US" sz="2800" b="1" dirty="0" smtClean="0"/>
              <a:t>uling out almost all theories of fully modified gravity! </a:t>
            </a:r>
          </a:p>
        </p:txBody>
      </p:sp>
      <p:pic>
        <p:nvPicPr>
          <p:cNvPr id="6" name="Picture 5" descr="GW170817_skymap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2" t="10916" r="33008" b="10218"/>
          <a:stretch/>
        </p:blipFill>
        <p:spPr>
          <a:xfrm>
            <a:off x="2429635" y="4863675"/>
            <a:ext cx="1564538" cy="2442322"/>
          </a:xfrm>
          <a:prstGeom prst="rect">
            <a:avLst/>
          </a:prstGeom>
        </p:spPr>
      </p:pic>
      <p:pic>
        <p:nvPicPr>
          <p:cNvPr id="7" name="Picture 6" descr="GW170817-DECam-comparison-image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59"/>
          <a:stretch/>
        </p:blipFill>
        <p:spPr>
          <a:xfrm>
            <a:off x="4132220" y="4889047"/>
            <a:ext cx="2392823" cy="23985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69559" y="5497433"/>
            <a:ext cx="2562448" cy="1200328"/>
          </a:xfrm>
          <a:prstGeom prst="rect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See Thursday talk by Prof. </a:t>
            </a:r>
            <a:r>
              <a:rPr lang="en-US" sz="2400" b="1" dirty="0" err="1" smtClean="0">
                <a:solidFill>
                  <a:srgbClr val="FF0000"/>
                </a:solidFill>
              </a:rPr>
              <a:t>Soares</a:t>
            </a:r>
            <a:r>
              <a:rPr lang="en-US" sz="2400" b="1" dirty="0" smtClean="0">
                <a:solidFill>
                  <a:srgbClr val="FF0000"/>
                </a:solidFill>
              </a:rPr>
              <a:t>-Santos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594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69F827-FFBF-514B-A607-050A4FE424AE}" type="slidenum">
              <a:rPr lang="en-US" sz="1400">
                <a:solidFill>
                  <a:schemeClr val="bg1"/>
                </a:solidFill>
              </a:rPr>
              <a:pPr/>
              <a:t>21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7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654" y="160338"/>
            <a:ext cx="7952898" cy="5667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Implications of </a:t>
            </a:r>
            <a:r>
              <a:rPr lang="en-US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baseline="-2500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T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= c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106" y="931030"/>
            <a:ext cx="91100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79F"/>
                </a:solidFill>
              </a:rPr>
              <a:t>Any theory with </a:t>
            </a:r>
            <a:r>
              <a:rPr lang="en-US" sz="2800" b="1" dirty="0" err="1">
                <a:solidFill>
                  <a:schemeClr val="accent2"/>
                </a:solidFill>
              </a:rPr>
              <a:t>c</a:t>
            </a:r>
            <a:r>
              <a:rPr lang="en-US" sz="2800" b="1" baseline="-25000" dirty="0" err="1">
                <a:solidFill>
                  <a:schemeClr val="accent2"/>
                </a:solidFill>
              </a:rPr>
              <a:t>T</a:t>
            </a:r>
            <a:r>
              <a:rPr lang="en-US" sz="2800" b="1" baseline="-25000" dirty="0">
                <a:solidFill>
                  <a:schemeClr val="accent2"/>
                </a:solidFill>
              </a:rPr>
              <a:t> </a:t>
            </a:r>
            <a:r>
              <a:rPr lang="en-US" sz="2800" b="1" dirty="0" smtClean="0">
                <a:solidFill>
                  <a:schemeClr val="accent2"/>
                </a:solidFill>
              </a:rPr>
              <a:t>≠ c </a:t>
            </a:r>
            <a:r>
              <a:rPr lang="en-US" sz="2800" b="1" dirty="0" smtClean="0">
                <a:solidFill>
                  <a:srgbClr val="00279F"/>
                </a:solidFill>
              </a:rPr>
              <a:t>is essentially ruled out. In particular, this was the definition of “fully modified” gravity from Lecture 1!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58275" y="2505499"/>
            <a:ext cx="5688793" cy="4479718"/>
            <a:chOff x="4830581" y="4573848"/>
            <a:chExt cx="3386926" cy="2667082"/>
          </a:xfrm>
        </p:grpSpPr>
        <p:pic>
          <p:nvPicPr>
            <p:cNvPr id="13" name="Picture 12" descr="disformal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7" t="3811" r="4037" b="2044"/>
            <a:stretch/>
          </p:blipFill>
          <p:spPr>
            <a:xfrm>
              <a:off x="4830581" y="4573848"/>
              <a:ext cx="2645895" cy="2667082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7655184" y="4586432"/>
              <a:ext cx="56232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 smtClean="0">
                  <a:solidFill>
                    <a:schemeClr val="accent2"/>
                  </a:solidFill>
                </a:rPr>
                <a:t>Δt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flipH="1" flipV="1">
              <a:off x="7449132" y="4673901"/>
              <a:ext cx="257497" cy="60961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Rectangle 15"/>
            <p:cNvSpPr/>
            <p:nvPr/>
          </p:nvSpPr>
          <p:spPr>
            <a:xfrm rot="18900000">
              <a:off x="5820664" y="5327627"/>
              <a:ext cx="131766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/>
                <a:t>Light v=c</a:t>
              </a:r>
              <a:endParaRPr lang="en-US" sz="2000" dirty="0"/>
            </a:p>
          </p:txBody>
        </p:sp>
        <p:sp>
          <p:nvSpPr>
            <p:cNvPr id="17" name="Rectangle 16"/>
            <p:cNvSpPr/>
            <p:nvPr/>
          </p:nvSpPr>
          <p:spPr>
            <a:xfrm rot="18900000">
              <a:off x="6133072" y="5330398"/>
              <a:ext cx="142859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</a:rPr>
                <a:t>GW v=</a:t>
              </a:r>
              <a:r>
                <a:rPr lang="en-US" sz="2000" b="1" dirty="0" err="1" smtClean="0">
                  <a:solidFill>
                    <a:srgbClr val="0000FF"/>
                  </a:solidFill>
                </a:rPr>
                <a:t>c</a:t>
              </a:r>
              <a:r>
                <a:rPr lang="en-US" sz="2000" b="1" baseline="-25000" dirty="0" err="1" smtClean="0">
                  <a:solidFill>
                    <a:srgbClr val="0000FF"/>
                  </a:solidFill>
                </a:rPr>
                <a:t>GW</a:t>
              </a:r>
              <a:endParaRPr lang="en-US" sz="2000" baseline="-250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4900528" y="3528196"/>
            <a:ext cx="40585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79F"/>
                </a:solidFill>
              </a:rPr>
              <a:t>Light follows null geodesics. </a:t>
            </a:r>
          </a:p>
          <a:p>
            <a:r>
              <a:rPr lang="en-US" sz="1600" b="1" dirty="0" smtClean="0">
                <a:solidFill>
                  <a:srgbClr val="00279F"/>
                </a:solidFill>
              </a:rPr>
              <a:t>If GW follows </a:t>
            </a:r>
            <a:r>
              <a:rPr lang="en-US" sz="1600" b="1" dirty="0" err="1" smtClean="0">
                <a:solidFill>
                  <a:srgbClr val="00279F"/>
                </a:solidFill>
              </a:rPr>
              <a:t>disformal</a:t>
            </a:r>
            <a:r>
              <a:rPr lang="en-US" sz="1600" b="1" dirty="0" smtClean="0">
                <a:solidFill>
                  <a:srgbClr val="00279F"/>
                </a:solidFill>
              </a:rPr>
              <a:t> </a:t>
            </a:r>
            <a:r>
              <a:rPr lang="en-US" sz="1600" b="1" dirty="0" smtClean="0">
                <a:solidFill>
                  <a:srgbClr val="00279F"/>
                </a:solidFill>
                <a:sym typeface="Wingdings"/>
              </a:rPr>
              <a:t> </a:t>
            </a:r>
            <a:r>
              <a:rPr lang="en-US" sz="1600" b="1" dirty="0" err="1" smtClean="0">
                <a:solidFill>
                  <a:schemeClr val="accent2"/>
                </a:solidFill>
              </a:rPr>
              <a:t>Δt</a:t>
            </a:r>
            <a:r>
              <a:rPr lang="en-US" sz="1600" b="1" dirty="0" smtClean="0">
                <a:solidFill>
                  <a:srgbClr val="00279F"/>
                </a:solidFill>
              </a:rPr>
              <a:t>.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980054" y="4807585"/>
            <a:ext cx="36891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AE00"/>
                </a:solidFill>
              </a:rPr>
              <a:t>Only conformal theories survive.</a:t>
            </a:r>
            <a:endParaRPr lang="en-US" sz="1600" dirty="0">
              <a:solidFill>
                <a:srgbClr val="00AE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0170" y="3536465"/>
            <a:ext cx="1547528" cy="34389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1943" y="3941894"/>
            <a:ext cx="1505009" cy="3028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8606" y="5235846"/>
            <a:ext cx="1684097" cy="28068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8354" y="4341357"/>
            <a:ext cx="2410206" cy="27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072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69F827-FFBF-514B-A607-050A4FE424AE}" type="slidenum">
              <a:rPr lang="en-US" sz="1400">
                <a:solidFill>
                  <a:schemeClr val="bg1"/>
                </a:solidFill>
              </a:rPr>
              <a:pPr/>
              <a:t>22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7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654" y="160338"/>
            <a:ext cx="7952898" cy="5667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Implications of </a:t>
            </a:r>
            <a:r>
              <a:rPr lang="en-US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baseline="-2500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T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= c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106" y="1130607"/>
            <a:ext cx="911009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All </a:t>
            </a:r>
            <a:r>
              <a:rPr lang="en-US" sz="2800" b="1" dirty="0" err="1" smtClean="0"/>
              <a:t>disformal</a:t>
            </a:r>
            <a:r>
              <a:rPr lang="en-US" sz="2800" b="1" dirty="0" smtClean="0"/>
              <a:t> theories are gone, leaving only conformal theories </a:t>
            </a:r>
            <a:r>
              <a:rPr lang="en-US" sz="2800" b="1" dirty="0" smtClean="0">
                <a:solidFill>
                  <a:srgbClr val="00279F"/>
                </a:solidFill>
              </a:rPr>
              <a:t>(</a:t>
            </a:r>
            <a:r>
              <a:rPr lang="en-US" sz="2800" b="1" dirty="0" smtClean="0">
                <a:solidFill>
                  <a:srgbClr val="FF0000"/>
                </a:solidFill>
              </a:rPr>
              <a:t>no more shift symmetry!</a:t>
            </a:r>
            <a:r>
              <a:rPr lang="en-US" sz="2800" b="1" dirty="0" smtClean="0">
                <a:solidFill>
                  <a:srgbClr val="00279F"/>
                </a:solidFill>
              </a:rPr>
              <a:t>). </a:t>
            </a:r>
          </a:p>
          <a:p>
            <a:r>
              <a:rPr lang="en-US" sz="2800" b="1" dirty="0" smtClean="0">
                <a:solidFill>
                  <a:srgbClr val="00AE00"/>
                </a:solidFill>
              </a:rPr>
              <a:t>	f(</a:t>
            </a:r>
            <a:r>
              <a:rPr lang="en-US" sz="2800" b="1" i="1" dirty="0" err="1" smtClean="0">
                <a:solidFill>
                  <a:srgbClr val="00AE00"/>
                </a:solidFill>
              </a:rPr>
              <a:t>ϕ</a:t>
            </a:r>
            <a:r>
              <a:rPr lang="en-US" sz="2800" b="1" dirty="0" smtClean="0">
                <a:solidFill>
                  <a:srgbClr val="00AE00"/>
                </a:solidFill>
              </a:rPr>
              <a:t>)R + scalar terms</a:t>
            </a:r>
          </a:p>
          <a:p>
            <a:r>
              <a:rPr lang="en-US" sz="2800" b="1" dirty="0" err="1" smtClean="0">
                <a:solidFill>
                  <a:srgbClr val="00279F"/>
                </a:solidFill>
              </a:rPr>
              <a:t>Horndeski</a:t>
            </a:r>
            <a:r>
              <a:rPr lang="en-US" sz="2800" b="1" dirty="0" smtClean="0">
                <a:solidFill>
                  <a:srgbClr val="00279F"/>
                </a:solidFill>
              </a:rPr>
              <a:t> with G</a:t>
            </a:r>
            <a:r>
              <a:rPr lang="en-US" sz="2800" b="1" baseline="-25000" dirty="0" smtClean="0">
                <a:solidFill>
                  <a:srgbClr val="00279F"/>
                </a:solidFill>
              </a:rPr>
              <a:t>5</a:t>
            </a:r>
            <a:r>
              <a:rPr lang="en-US" sz="2800" b="1" dirty="0" smtClean="0">
                <a:solidFill>
                  <a:srgbClr val="00279F"/>
                </a:solidFill>
              </a:rPr>
              <a:t>,G</a:t>
            </a:r>
            <a:r>
              <a:rPr lang="en-US" sz="2800" b="1" baseline="-25000" dirty="0" smtClean="0">
                <a:solidFill>
                  <a:srgbClr val="00279F"/>
                </a:solidFill>
              </a:rPr>
              <a:t>4</a:t>
            </a:r>
            <a:r>
              <a:rPr lang="en-US" sz="2800" b="1" dirty="0" smtClean="0">
                <a:solidFill>
                  <a:srgbClr val="00279F"/>
                </a:solidFill>
              </a:rPr>
              <a:t>(X) </a:t>
            </a:r>
            <a:r>
              <a:rPr lang="en-US" sz="2400" b="1" dirty="0" smtClean="0">
                <a:solidFill>
                  <a:srgbClr val="00279F"/>
                </a:solidFill>
              </a:rPr>
              <a:t>(including </a:t>
            </a:r>
            <a:r>
              <a:rPr lang="en-US" sz="2400" b="1" dirty="0" err="1" smtClean="0">
                <a:solidFill>
                  <a:srgbClr val="00279F"/>
                </a:solidFill>
              </a:rPr>
              <a:t>Galileons</a:t>
            </a:r>
            <a:r>
              <a:rPr lang="en-US" sz="2400" b="1" dirty="0" smtClean="0">
                <a:solidFill>
                  <a:srgbClr val="00279F"/>
                </a:solidFill>
              </a:rPr>
              <a:t>) </a:t>
            </a:r>
            <a:r>
              <a:rPr lang="en-US" sz="2800" b="1" dirty="0" smtClean="0">
                <a:solidFill>
                  <a:srgbClr val="00279F"/>
                </a:solidFill>
              </a:rPr>
              <a:t>ruled </a:t>
            </a:r>
            <a:r>
              <a:rPr lang="en-US" sz="2800" b="1" dirty="0">
                <a:solidFill>
                  <a:srgbClr val="00279F"/>
                </a:solidFill>
              </a:rPr>
              <a:t>o</a:t>
            </a:r>
            <a:r>
              <a:rPr lang="en-US" sz="2800" b="1" dirty="0" smtClean="0">
                <a:solidFill>
                  <a:srgbClr val="00279F"/>
                </a:solidFill>
              </a:rPr>
              <a:t>ut, much of Beyond </a:t>
            </a:r>
            <a:r>
              <a:rPr lang="en-US" sz="2800" b="1" dirty="0" err="1" smtClean="0">
                <a:solidFill>
                  <a:srgbClr val="00279F"/>
                </a:solidFill>
              </a:rPr>
              <a:t>Horndeski</a:t>
            </a:r>
            <a:r>
              <a:rPr lang="en-US" sz="2800" b="1" dirty="0" smtClean="0">
                <a:solidFill>
                  <a:srgbClr val="00279F"/>
                </a:solidFill>
              </a:rPr>
              <a:t>, all self tuning theories. </a:t>
            </a:r>
          </a:p>
          <a:p>
            <a:r>
              <a:rPr lang="en-US" sz="2800" b="1" dirty="0" smtClean="0">
                <a:solidFill>
                  <a:srgbClr val="000000"/>
                </a:solidFill>
              </a:rPr>
              <a:t>Personal view: </a:t>
            </a:r>
            <a:r>
              <a:rPr lang="en-US" sz="2800" b="1" dirty="0" smtClean="0">
                <a:solidFill>
                  <a:srgbClr val="00279F"/>
                </a:solidFill>
              </a:rPr>
              <a:t>conformal theories are unstable to quantum corrections and arbitrary in form. They are </a:t>
            </a:r>
            <a:r>
              <a:rPr lang="en-US" sz="2800" b="1" dirty="0" smtClean="0">
                <a:solidFill>
                  <a:srgbClr val="3366FF"/>
                </a:solidFill>
              </a:rPr>
              <a:t>continuous </a:t>
            </a:r>
            <a:r>
              <a:rPr lang="en-US" sz="2800" b="1" dirty="0">
                <a:solidFill>
                  <a:srgbClr val="3366FF"/>
                </a:solidFill>
              </a:rPr>
              <a:t>with </a:t>
            </a:r>
            <a:r>
              <a:rPr lang="en-US" sz="2800" b="1" dirty="0" smtClean="0">
                <a:solidFill>
                  <a:srgbClr val="3366FF"/>
                </a:solidFill>
              </a:rPr>
              <a:t>ΛCDM, not fully distinct</a:t>
            </a:r>
            <a:r>
              <a:rPr lang="en-US" sz="2800" b="1" dirty="0" smtClean="0">
                <a:solidFill>
                  <a:srgbClr val="00279F"/>
                </a:solidFill>
              </a:rPr>
              <a:t>. Some form of </a:t>
            </a:r>
            <a:r>
              <a:rPr lang="en-US" sz="2800" b="1" dirty="0" smtClean="0">
                <a:solidFill>
                  <a:srgbClr val="FF6600"/>
                </a:solidFill>
              </a:rPr>
              <a:t>self tuning </a:t>
            </a:r>
            <a:r>
              <a:rPr lang="en-US" sz="2800" b="1" dirty="0" smtClean="0">
                <a:solidFill>
                  <a:srgbClr val="00279F"/>
                </a:solidFill>
              </a:rPr>
              <a:t>was our best hope to solve </a:t>
            </a:r>
            <a:r>
              <a:rPr lang="en-US" sz="2800" b="1" dirty="0" err="1" smtClean="0">
                <a:solidFill>
                  <a:srgbClr val="00279F"/>
                </a:solidFill>
              </a:rPr>
              <a:t>Λ</a:t>
            </a:r>
            <a:r>
              <a:rPr lang="en-US" sz="2800" b="1" dirty="0" smtClean="0">
                <a:solidFill>
                  <a:srgbClr val="00279F"/>
                </a:solidFill>
              </a:rPr>
              <a:t> problem.</a:t>
            </a:r>
          </a:p>
          <a:p>
            <a:r>
              <a:rPr lang="en-US" sz="2800" b="1" dirty="0" smtClean="0">
                <a:solidFill>
                  <a:srgbClr val="00AE00"/>
                </a:solidFill>
              </a:rPr>
              <a:t>GR is looking more and more beautiful! </a:t>
            </a:r>
          </a:p>
        </p:txBody>
      </p:sp>
    </p:spTree>
    <p:extLst>
      <p:ext uri="{BB962C8B-B14F-4D97-AF65-F5344CB8AC3E}">
        <p14:creationId xmlns:p14="http://schemas.microsoft.com/office/powerpoint/2010/main" val="28923790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slip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3889" r="4145" b="2844"/>
          <a:stretch/>
        </p:blipFill>
        <p:spPr>
          <a:xfrm>
            <a:off x="5937425" y="3411606"/>
            <a:ext cx="3589789" cy="3629236"/>
          </a:xfrm>
          <a:prstGeom prst="rect">
            <a:avLst/>
          </a:prstGeom>
        </p:spPr>
      </p:pic>
      <p:sp>
        <p:nvSpPr>
          <p:cNvPr id="2764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69F827-FFBF-514B-A607-050A4FE424AE}" type="slidenum">
              <a:rPr lang="en-US" sz="1400">
                <a:solidFill>
                  <a:schemeClr val="bg1"/>
                </a:solidFill>
              </a:rPr>
              <a:pPr/>
              <a:t>23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7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654" y="160338"/>
            <a:ext cx="7952898" cy="5667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Some implications of </a:t>
            </a:r>
            <a:r>
              <a:rPr lang="en-US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c</a:t>
            </a:r>
            <a:r>
              <a:rPr lang="en-US" baseline="-2500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T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=c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106" y="949331"/>
            <a:ext cx="911009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  <a:latin typeface="+mj-lt"/>
              </a:rPr>
              <a:t>α</a:t>
            </a:r>
            <a:r>
              <a:rPr lang="en-US" sz="2800" b="1" baseline="-25000" dirty="0" smtClean="0">
                <a:solidFill>
                  <a:schemeClr val="accent2"/>
                </a:solidFill>
              </a:rPr>
              <a:t>T</a:t>
            </a:r>
            <a:r>
              <a:rPr lang="en-US" sz="2800" b="1" dirty="0" smtClean="0">
                <a:solidFill>
                  <a:schemeClr val="accent2"/>
                </a:solidFill>
              </a:rPr>
              <a:t>=0 </a:t>
            </a:r>
            <a:r>
              <a:rPr lang="en-US" sz="2800" b="1" dirty="0" smtClean="0">
                <a:solidFill>
                  <a:srgbClr val="00279F"/>
                </a:solidFill>
              </a:rPr>
              <a:t>doesn’t directly affect ghost condition but does simplify stability and observables (effective gravitational strength). </a:t>
            </a:r>
          </a:p>
          <a:p>
            <a:r>
              <a:rPr lang="en-US" sz="2800" b="1" dirty="0" smtClean="0">
                <a:solidFill>
                  <a:srgbClr val="00279F"/>
                </a:solidFill>
              </a:rPr>
              <a:t>In particular, the condition for </a:t>
            </a:r>
            <a:r>
              <a:rPr lang="en-US" sz="2800" b="1" dirty="0" smtClean="0"/>
              <a:t>light and matter to feel the same gravitational strength </a:t>
            </a:r>
            <a:r>
              <a:rPr lang="en-US" sz="2800" b="1" dirty="0" smtClean="0">
                <a:solidFill>
                  <a:srgbClr val="00279F"/>
                </a:solidFill>
              </a:rPr>
              <a:t>becomes </a:t>
            </a:r>
          </a:p>
          <a:p>
            <a:r>
              <a:rPr lang="en-US" sz="2800" b="1" dirty="0" smtClean="0">
                <a:solidFill>
                  <a:schemeClr val="accent2"/>
                </a:solidFill>
                <a:latin typeface="Times New Roman"/>
                <a:ea typeface="ＭＳ Ｐゴシック"/>
              </a:rPr>
              <a:t>	</a:t>
            </a:r>
            <a:r>
              <a:rPr lang="el-GR" sz="2800" b="1" dirty="0" smtClean="0">
                <a:solidFill>
                  <a:schemeClr val="accent2"/>
                </a:solidFill>
                <a:latin typeface="Times New Roman"/>
                <a:ea typeface="ＭＳ Ｐゴシック"/>
              </a:rPr>
              <a:t>α</a:t>
            </a:r>
            <a:r>
              <a:rPr lang="en-US" sz="2800" b="1" baseline="-25000" dirty="0" smtClean="0">
                <a:solidFill>
                  <a:schemeClr val="accent2"/>
                </a:solidFill>
              </a:rPr>
              <a:t>B</a:t>
            </a:r>
            <a:r>
              <a:rPr lang="en-US" sz="2800" b="1" dirty="0" smtClean="0">
                <a:solidFill>
                  <a:schemeClr val="accent2"/>
                </a:solidFill>
              </a:rPr>
              <a:t> = -2</a:t>
            </a:r>
            <a:r>
              <a:rPr lang="el-GR" sz="2800" b="1" dirty="0" smtClean="0">
                <a:solidFill>
                  <a:schemeClr val="accent2"/>
                </a:solidFill>
                <a:latin typeface="Times New Roman"/>
                <a:ea typeface="ＭＳ Ｐゴシック"/>
              </a:rPr>
              <a:t>α</a:t>
            </a:r>
            <a:r>
              <a:rPr lang="en-US" sz="2800" b="1" baseline="-25000" dirty="0" smtClean="0">
                <a:solidFill>
                  <a:schemeClr val="accent2"/>
                </a:solidFill>
              </a:rPr>
              <a:t>M</a:t>
            </a:r>
          </a:p>
          <a:p>
            <a:r>
              <a:rPr lang="en-US" sz="2800" b="1" dirty="0" smtClean="0"/>
              <a:t>New class: </a:t>
            </a:r>
            <a:r>
              <a:rPr lang="en-US" sz="2800" b="1" dirty="0" smtClean="0">
                <a:solidFill>
                  <a:srgbClr val="FF6600"/>
                </a:solidFill>
              </a:rPr>
              <a:t>“No Slip gravity”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24" y="4847579"/>
            <a:ext cx="4707177" cy="548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0807" y="4801861"/>
            <a:ext cx="691469" cy="6550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876" y="5686284"/>
            <a:ext cx="4892490" cy="510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4428" y="5816438"/>
            <a:ext cx="460683" cy="2450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2653" y="6398472"/>
            <a:ext cx="52905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279F"/>
                </a:solidFill>
              </a:rPr>
              <a:t>Weaker gravity helps with fit to growth data.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337531" y="6884213"/>
            <a:ext cx="1379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latin typeface="+mj-lt"/>
              </a:rPr>
              <a:t>Linder 2017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64639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751" indent="-285674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694" indent="-22854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773" indent="-22854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6850" indent="-22854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3928" indent="-228540" eaLnBrk="0" fontAlgn="base" hangingPunct="0">
              <a:spcBef>
                <a:spcPct val="5000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006" indent="-228540" eaLnBrk="0" fontAlgn="base" hangingPunct="0">
              <a:spcBef>
                <a:spcPct val="5000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083" indent="-228540" eaLnBrk="0" fontAlgn="base" hangingPunct="0">
              <a:spcBef>
                <a:spcPct val="5000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161" indent="-228540" eaLnBrk="0" fontAlgn="base" hangingPunct="0">
              <a:spcBef>
                <a:spcPct val="5000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4F4FCE4-67AA-BE43-9B98-87D58FD05656}" type="slidenum">
              <a:rPr lang="en-US" sz="1400">
                <a:solidFill>
                  <a:schemeClr val="bg1"/>
                </a:solidFill>
              </a:rPr>
              <a:pPr/>
              <a:t>24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7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9272" y="174144"/>
            <a:ext cx="6776444" cy="5667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The Richness of Gravity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2847" y="1139791"/>
            <a:ext cx="9088353" cy="4247292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r>
              <a:rPr lang="en-US" b="1" dirty="0">
                <a:solidFill>
                  <a:srgbClr val="00279F"/>
                </a:solidFill>
              </a:rPr>
              <a:t>In GR, </a:t>
            </a:r>
            <a:r>
              <a:rPr lang="en-US" b="1" dirty="0"/>
              <a:t>expansion determines growth</a:t>
            </a:r>
            <a:r>
              <a:rPr lang="en-US" b="1" dirty="0">
                <a:solidFill>
                  <a:srgbClr val="00279F"/>
                </a:solidFill>
              </a:rPr>
              <a:t>. </a:t>
            </a:r>
          </a:p>
          <a:p>
            <a:r>
              <a:rPr lang="en-US" b="1" dirty="0" smtClean="0">
                <a:solidFill>
                  <a:srgbClr val="00279F"/>
                </a:solidFill>
              </a:rPr>
              <a:t>In modified gravity, </a:t>
            </a:r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b="1" dirty="0" smtClean="0">
                <a:solidFill>
                  <a:srgbClr val="FF0000"/>
                </a:solidFill>
              </a:rPr>
              <a:t>osmology is much richer. 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Plus the </a:t>
            </a:r>
            <a:r>
              <a:rPr lang="en-US" b="1" dirty="0">
                <a:solidFill>
                  <a:srgbClr val="FF0000"/>
                </a:solidFill>
              </a:rPr>
              <a:t>tensor </a:t>
            </a:r>
            <a:r>
              <a:rPr lang="en-US" b="1" dirty="0" smtClean="0">
                <a:solidFill>
                  <a:srgbClr val="FF0000"/>
                </a:solidFill>
              </a:rPr>
              <a:t>sector! </a:t>
            </a:r>
            <a:endParaRPr lang="en-US" b="1" dirty="0" smtClean="0">
              <a:solidFill>
                <a:srgbClr val="00279F"/>
              </a:solidFill>
            </a:endParaRPr>
          </a:p>
          <a:p>
            <a:r>
              <a:rPr lang="en-US" b="1" dirty="0" smtClean="0">
                <a:solidFill>
                  <a:srgbClr val="00279F"/>
                </a:solidFill>
              </a:rPr>
              <a:t>We have learned to fit H(z) with just a few parameters: </a:t>
            </a:r>
            <a:r>
              <a:rPr lang="en-US" b="1" dirty="0" err="1" smtClean="0">
                <a:solidFill>
                  <a:schemeClr val="accent2"/>
                </a:solidFill>
                <a:latin typeface="+mj-lt"/>
              </a:rPr>
              <a:t>Ω</a:t>
            </a:r>
            <a:r>
              <a:rPr lang="en-US" b="1" baseline="-25000" dirty="0" err="1" smtClean="0">
                <a:solidFill>
                  <a:schemeClr val="accent2"/>
                </a:solidFill>
              </a:rPr>
              <a:t>m</a:t>
            </a:r>
            <a:r>
              <a:rPr lang="en-US" b="1" dirty="0" smtClean="0">
                <a:solidFill>
                  <a:schemeClr val="accent2"/>
                </a:solidFill>
              </a:rPr>
              <a:t>, w</a:t>
            </a:r>
            <a:r>
              <a:rPr lang="en-US" b="1" baseline="-25000" dirty="0" smtClean="0">
                <a:solidFill>
                  <a:schemeClr val="accent2"/>
                </a:solidFill>
              </a:rPr>
              <a:t>0</a:t>
            </a:r>
            <a:r>
              <a:rPr lang="en-US" b="1" dirty="0" smtClean="0">
                <a:solidFill>
                  <a:schemeClr val="accent2"/>
                </a:solidFill>
              </a:rPr>
              <a:t>, </a:t>
            </a:r>
            <a:r>
              <a:rPr lang="en-US" b="1" dirty="0" err="1" smtClean="0">
                <a:solidFill>
                  <a:schemeClr val="accent2"/>
                </a:solidFill>
              </a:rPr>
              <a:t>w</a:t>
            </a:r>
            <a:r>
              <a:rPr lang="en-US" b="1" baseline="-25000" dirty="0" err="1" smtClean="0">
                <a:solidFill>
                  <a:schemeClr val="accent2"/>
                </a:solidFill>
              </a:rPr>
              <a:t>a</a:t>
            </a:r>
            <a:r>
              <a:rPr lang="en-US" b="1" dirty="0" smtClean="0">
                <a:solidFill>
                  <a:srgbClr val="00279F"/>
                </a:solidFill>
              </a:rPr>
              <a:t>. </a:t>
            </a:r>
          </a:p>
          <a:p>
            <a:r>
              <a:rPr lang="en-US" b="1" dirty="0" smtClean="0">
                <a:solidFill>
                  <a:srgbClr val="00279F"/>
                </a:solidFill>
              </a:rPr>
              <a:t>Can we do the same with gravity functions? </a:t>
            </a:r>
          </a:p>
          <a:p>
            <a:r>
              <a:rPr lang="en-US" b="1" dirty="0" smtClean="0"/>
              <a:t>Need close connection between theory, computation, and data to test/interpret the results.</a:t>
            </a:r>
            <a:endParaRPr lang="en-US" b="1" dirty="0" smtClean="0">
              <a:solidFill>
                <a:srgbClr val="00279F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537" y="5450153"/>
            <a:ext cx="2369783" cy="177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osmicwe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3206" y="5442067"/>
            <a:ext cx="1754490" cy="1754490"/>
          </a:xfrm>
          <a:prstGeom prst="rect">
            <a:avLst/>
          </a:prstGeom>
        </p:spPr>
      </p:pic>
      <p:pic>
        <p:nvPicPr>
          <p:cNvPr id="7" name="Picture 6" descr="redshift_fs8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4711" r="9948" b="6459"/>
          <a:stretch/>
        </p:blipFill>
        <p:spPr>
          <a:xfrm rot="5400000">
            <a:off x="6248434" y="5001607"/>
            <a:ext cx="1894259" cy="273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691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69F827-FFBF-514B-A607-050A4FE424AE}" type="slidenum">
              <a:rPr lang="en-US" sz="1400">
                <a:solidFill>
                  <a:schemeClr val="bg1"/>
                </a:solidFill>
              </a:rPr>
              <a:pPr/>
              <a:t>25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7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654" y="160338"/>
            <a:ext cx="7952898" cy="5667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Connecting Theory to Observation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106" y="1010549"/>
            <a:ext cx="91100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Practical</a:t>
            </a:r>
            <a:r>
              <a:rPr lang="en-US" sz="2800" b="1" dirty="0" smtClean="0">
                <a:solidFill>
                  <a:srgbClr val="00279F"/>
                </a:solidFill>
              </a:rPr>
              <a:t> use of EFT/property functions, i.e. fitting time dependence, has not succeeded so far </a:t>
            </a:r>
            <a:r>
              <a:rPr lang="mr-IN" sz="2800" b="1" dirty="0" smtClean="0">
                <a:solidFill>
                  <a:srgbClr val="00279F"/>
                </a:solidFill>
              </a:rPr>
              <a:t>–</a:t>
            </a:r>
            <a:r>
              <a:rPr lang="en-US" sz="2800" b="1" dirty="0" smtClean="0">
                <a:solidFill>
                  <a:srgbClr val="00279F"/>
                </a:solidFill>
              </a:rPr>
              <a:t> and  doesn’t look promising.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18729" y="2473918"/>
            <a:ext cx="2871942" cy="2871942"/>
            <a:chOff x="4087428" y="2576811"/>
            <a:chExt cx="5237439" cy="523743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7428" y="2576811"/>
              <a:ext cx="5237439" cy="523743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6284844" y="4786705"/>
              <a:ext cx="2932684" cy="4630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b="1" dirty="0" smtClean="0">
                  <a:latin typeface="+mj-lt"/>
                </a:rPr>
                <a:t>1 parameter f(R) gravity</a:t>
              </a:r>
              <a:endParaRPr lang="en-US" sz="1050" dirty="0">
                <a:latin typeface="+mj-lt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505087" y="6736060"/>
              <a:ext cx="1085140" cy="5051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chemeClr val="accent2"/>
                  </a:solidFill>
                  <a:latin typeface="+mj-lt"/>
                </a:rPr>
                <a:t>Today</a:t>
              </a:r>
              <a:endParaRPr lang="en-US" sz="14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pic>
        <p:nvPicPr>
          <p:cNvPr id="16" name="Picture 15" descr="obsrati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751" y="2978156"/>
            <a:ext cx="4512826" cy="127566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91106" y="5253097"/>
            <a:ext cx="911009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79F"/>
                </a:solidFill>
              </a:rPr>
              <a:t>How should we connect theory to observations to learn about modified gravity?</a:t>
            </a:r>
          </a:p>
          <a:p>
            <a:r>
              <a:rPr lang="en-US" sz="2800" b="1" dirty="0" smtClean="0">
                <a:solidFill>
                  <a:schemeClr val="accent2"/>
                </a:solidFill>
              </a:rPr>
              <a:t>	Where do we go next? </a:t>
            </a:r>
            <a:r>
              <a:rPr lang="mr-IN" sz="2800" b="1" dirty="0" smtClean="0">
                <a:solidFill>
                  <a:schemeClr val="accent2"/>
                </a:solidFill>
              </a:rPr>
              <a:t>–</a:t>
            </a:r>
            <a:r>
              <a:rPr lang="en-US" sz="2800" b="1" dirty="0" smtClean="0">
                <a:solidFill>
                  <a:schemeClr val="accent2"/>
                </a:solidFill>
              </a:rPr>
              <a:t> Lecture 3</a:t>
            </a:r>
          </a:p>
          <a:p>
            <a:r>
              <a:rPr lang="en-US" sz="2000" b="1" dirty="0" smtClean="0">
                <a:solidFill>
                  <a:srgbClr val="00279F"/>
                </a:solidFill>
              </a:rPr>
              <a:t>(and see </a:t>
            </a:r>
            <a:r>
              <a:rPr lang="en-US" sz="2000" b="1" dirty="0">
                <a:solidFill>
                  <a:srgbClr val="00279F"/>
                </a:solidFill>
              </a:rPr>
              <a:t>lectures by Prof. </a:t>
            </a:r>
            <a:r>
              <a:rPr lang="en-US" sz="2000" b="1" dirty="0" err="1" smtClean="0">
                <a:solidFill>
                  <a:srgbClr val="00279F"/>
                </a:solidFill>
              </a:rPr>
              <a:t>Mota</a:t>
            </a:r>
            <a:r>
              <a:rPr lang="en-US" sz="2000" b="1" dirty="0" smtClean="0">
                <a:solidFill>
                  <a:srgbClr val="00279F"/>
                </a:solidFill>
              </a:rPr>
              <a:t> on simulations for a specific model)</a:t>
            </a:r>
          </a:p>
        </p:txBody>
      </p:sp>
    </p:spTree>
    <p:extLst>
      <p:ext uri="{BB962C8B-B14F-4D97-AF65-F5344CB8AC3E}">
        <p14:creationId xmlns:p14="http://schemas.microsoft.com/office/powerpoint/2010/main" val="35551994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69F827-FFBF-514B-A607-050A4FE424AE}" type="slidenum">
              <a:rPr lang="en-US" sz="1400">
                <a:solidFill>
                  <a:schemeClr val="bg1"/>
                </a:solidFill>
              </a:rPr>
              <a:pPr/>
              <a:t>3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7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654" y="160338"/>
            <a:ext cx="7952898" cy="5667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General Approaches to Modify Gravity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106" y="1146625"/>
            <a:ext cx="911009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79F"/>
                </a:solidFill>
              </a:rPr>
              <a:t>How to approach modified gravity without choosing one particular theory: 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solidFill>
                  <a:schemeClr val="accent2"/>
                </a:solidFill>
              </a:rPr>
              <a:t>Effective field theory 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solidFill>
                  <a:schemeClr val="accent2"/>
                </a:solidFill>
              </a:rPr>
              <a:t>Property functions 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solidFill>
                  <a:schemeClr val="accent2"/>
                </a:solidFill>
              </a:rPr>
              <a:t>Modified Poisson equations</a:t>
            </a:r>
          </a:p>
        </p:txBody>
      </p:sp>
    </p:spTree>
    <p:extLst>
      <p:ext uri="{BB962C8B-B14F-4D97-AF65-F5344CB8AC3E}">
        <p14:creationId xmlns:p14="http://schemas.microsoft.com/office/powerpoint/2010/main" val="26050711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69F827-FFBF-514B-A607-050A4FE424AE}" type="slidenum">
              <a:rPr lang="en-US" sz="1400">
                <a:solidFill>
                  <a:schemeClr val="bg1"/>
                </a:solidFill>
              </a:rPr>
              <a:pPr/>
              <a:t>4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7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654" y="160338"/>
            <a:ext cx="7952898" cy="5667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Effective Field Theory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106" y="978300"/>
            <a:ext cx="9110094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79F"/>
                </a:solidFill>
              </a:rPr>
              <a:t>Allow </a:t>
            </a:r>
            <a:r>
              <a:rPr lang="en-US" sz="2800" b="1" dirty="0" smtClean="0">
                <a:solidFill>
                  <a:srgbClr val="00AE00"/>
                </a:solidFill>
              </a:rPr>
              <a:t>every possible operator </a:t>
            </a:r>
            <a:r>
              <a:rPr lang="en-US" sz="2800" b="1" dirty="0" smtClean="0">
                <a:solidFill>
                  <a:srgbClr val="00279F"/>
                </a:solidFill>
              </a:rPr>
              <a:t>in the action, consistent with chosen symmetries (e.g. Robertson-Walker background, 2</a:t>
            </a:r>
            <a:r>
              <a:rPr lang="en-US" sz="2800" b="1" baseline="30000" dirty="0" smtClean="0">
                <a:solidFill>
                  <a:srgbClr val="00279F"/>
                </a:solidFill>
              </a:rPr>
              <a:t>nd</a:t>
            </a:r>
            <a:r>
              <a:rPr lang="en-US" sz="2800" b="1" dirty="0" smtClean="0">
                <a:solidFill>
                  <a:srgbClr val="00279F"/>
                </a:solidFill>
              </a:rPr>
              <a:t> order equations of motion). </a:t>
            </a:r>
          </a:p>
          <a:p>
            <a:r>
              <a:rPr lang="en-US" sz="2800" b="1" dirty="0">
                <a:solidFill>
                  <a:srgbClr val="00279F"/>
                </a:solidFill>
              </a:rPr>
              <a:t>Quadratic action (for first order perturbations) has 7 terms, each with </a:t>
            </a:r>
            <a:r>
              <a:rPr lang="en-US" sz="2800" b="1" dirty="0">
                <a:solidFill>
                  <a:srgbClr val="00AE00"/>
                </a:solidFill>
              </a:rPr>
              <a:t>time dependent coefficient</a:t>
            </a:r>
            <a:r>
              <a:rPr lang="en-US" sz="2800" b="1" dirty="0">
                <a:solidFill>
                  <a:srgbClr val="00279F"/>
                </a:solidFill>
              </a:rPr>
              <a:t>. </a:t>
            </a:r>
          </a:p>
          <a:p>
            <a:r>
              <a:rPr lang="en-US" sz="2800" b="1" dirty="0" smtClean="0">
                <a:solidFill>
                  <a:srgbClr val="00279F"/>
                </a:solidFill>
              </a:rPr>
              <a:t>Used in many fields, e.g. particle physics, dark matter, etc. </a:t>
            </a:r>
            <a:r>
              <a:rPr lang="en-US" sz="2400" b="1" dirty="0" smtClean="0"/>
              <a:t>[See Cliff Burgess, COTB 2012]</a:t>
            </a:r>
            <a:r>
              <a:rPr lang="en-US" sz="2800" b="1" dirty="0" smtClean="0">
                <a:solidFill>
                  <a:srgbClr val="00279F"/>
                </a:solidFill>
              </a:rPr>
              <a:t>. However cosmology works in a time dependent background, so </a:t>
            </a:r>
            <a:r>
              <a:rPr lang="en-US" sz="2800" b="1" dirty="0" smtClean="0">
                <a:solidFill>
                  <a:schemeClr val="accent2"/>
                </a:solidFill>
              </a:rPr>
              <a:t>coefficients are functions </a:t>
            </a:r>
            <a:r>
              <a:rPr lang="en-US" sz="2800" b="1" dirty="0" smtClean="0">
                <a:solidFill>
                  <a:srgbClr val="00279F"/>
                </a:solidFill>
              </a:rPr>
              <a:t>not numbers. </a:t>
            </a:r>
          </a:p>
          <a:p>
            <a:r>
              <a:rPr lang="en-US" sz="2800" b="1" dirty="0" smtClean="0">
                <a:solidFill>
                  <a:srgbClr val="00279F"/>
                </a:solidFill>
              </a:rPr>
              <a:t>Only valid for linear theory, unless one goes to higher order, with more terms and coefficients. 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906505" y="6373726"/>
            <a:ext cx="47612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b="1" dirty="0" err="1" smtClean="0">
                <a:latin typeface="Times New Roman" charset="0"/>
              </a:rPr>
              <a:t>Gubitosi</a:t>
            </a:r>
            <a:r>
              <a:rPr lang="en-US" sz="1800" b="1" dirty="0" smtClean="0">
                <a:latin typeface="Times New Roman" charset="0"/>
              </a:rPr>
              <a:t>, Piazza, </a:t>
            </a:r>
            <a:r>
              <a:rPr lang="en-US" sz="1800" b="1" dirty="0" err="1" smtClean="0">
                <a:latin typeface="Times New Roman" charset="0"/>
              </a:rPr>
              <a:t>Vernizzi</a:t>
            </a:r>
            <a:r>
              <a:rPr lang="en-US" sz="1800" b="1" dirty="0" smtClean="0">
                <a:latin typeface="Times New Roman" charset="0"/>
              </a:rPr>
              <a:t> 1210.0201 Bloomfield, Flanagan, Park, Watson 1211.7054 </a:t>
            </a:r>
            <a:r>
              <a:rPr lang="en-US" sz="1800" b="1" dirty="0" err="1" smtClean="0">
                <a:latin typeface="Times New Roman" charset="0"/>
              </a:rPr>
              <a:t>Gleyzes</a:t>
            </a:r>
            <a:r>
              <a:rPr lang="en-US" sz="1800" b="1" dirty="0" smtClean="0">
                <a:latin typeface="Times New Roman" charset="0"/>
              </a:rPr>
              <a:t>, </a:t>
            </a:r>
            <a:r>
              <a:rPr lang="en-US" sz="1800" b="1" dirty="0" err="1" smtClean="0">
                <a:latin typeface="Times New Roman" charset="0"/>
              </a:rPr>
              <a:t>Langlois</a:t>
            </a:r>
            <a:r>
              <a:rPr lang="en-US" sz="1800" b="1" dirty="0" smtClean="0">
                <a:latin typeface="Times New Roman" charset="0"/>
              </a:rPr>
              <a:t>, Piazza, </a:t>
            </a:r>
            <a:r>
              <a:rPr lang="en-US" sz="1800" b="1" dirty="0" err="1" smtClean="0">
                <a:latin typeface="Times New Roman" charset="0"/>
              </a:rPr>
              <a:t>Vernizzi</a:t>
            </a:r>
            <a:r>
              <a:rPr lang="en-US" sz="1800" b="1" dirty="0" smtClean="0">
                <a:latin typeface="Times New Roman" charset="0"/>
              </a:rPr>
              <a:t> 1304.4840</a:t>
            </a:r>
            <a:endParaRPr lang="en-US" sz="1800" dirty="0">
              <a:latin typeface="Times New Roman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5785094" y="6625069"/>
            <a:ext cx="36429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b="1" dirty="0" smtClean="0">
                <a:latin typeface="Times New Roman" charset="0"/>
              </a:rPr>
              <a:t>Bellini &amp; </a:t>
            </a:r>
            <a:r>
              <a:rPr lang="en-US" sz="1800" b="1" dirty="0" err="1" smtClean="0">
                <a:latin typeface="Times New Roman" charset="0"/>
              </a:rPr>
              <a:t>Sawicki</a:t>
            </a:r>
            <a:r>
              <a:rPr lang="en-US" sz="1800" b="1" dirty="0" smtClean="0">
                <a:latin typeface="Times New Roman" charset="0"/>
              </a:rPr>
              <a:t> 1404.3713 Linder, </a:t>
            </a:r>
            <a:r>
              <a:rPr lang="en-US" sz="1800" b="1" dirty="0" err="1" smtClean="0">
                <a:latin typeface="Times New Roman" charset="0"/>
              </a:rPr>
              <a:t>Sengör</a:t>
            </a:r>
            <a:r>
              <a:rPr lang="en-US" sz="1800" b="1" dirty="0" smtClean="0">
                <a:latin typeface="Times New Roman" charset="0"/>
              </a:rPr>
              <a:t>, Watson 1512.06180</a:t>
            </a:r>
            <a:endParaRPr lang="en-US" sz="18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7129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69F827-FFBF-514B-A607-050A4FE424AE}" type="slidenum">
              <a:rPr lang="en-US" sz="1400">
                <a:solidFill>
                  <a:schemeClr val="bg1"/>
                </a:solidFill>
              </a:rPr>
              <a:pPr/>
              <a:t>5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7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654" y="160338"/>
            <a:ext cx="7952898" cy="5667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Effective Field Theory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106" y="3109318"/>
            <a:ext cx="911009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R</a:t>
            </a:r>
            <a:r>
              <a:rPr lang="en-US" sz="2800" b="1" dirty="0" smtClean="0">
                <a:solidFill>
                  <a:srgbClr val="00279F"/>
                </a:solidFill>
              </a:rPr>
              <a:t> </a:t>
            </a:r>
            <a:r>
              <a:rPr lang="mr-IN" sz="2800" b="1" dirty="0" smtClean="0">
                <a:solidFill>
                  <a:srgbClr val="00279F"/>
                </a:solidFill>
              </a:rPr>
              <a:t>–</a:t>
            </a:r>
            <a:r>
              <a:rPr lang="en-US" sz="2800" b="1" dirty="0" smtClean="0">
                <a:solidFill>
                  <a:srgbClr val="00279F"/>
                </a:solidFill>
              </a:rPr>
              <a:t> Ricci scalar; note conformal </a:t>
            </a:r>
            <a:r>
              <a:rPr lang="en-US" sz="2800" b="1" dirty="0">
                <a:solidFill>
                  <a:srgbClr val="00279F"/>
                </a:solidFill>
              </a:rPr>
              <a:t>factor </a:t>
            </a:r>
            <a:r>
              <a:rPr lang="en-US" sz="2800" b="1" dirty="0" err="1" smtClean="0">
                <a:solidFill>
                  <a:srgbClr val="00279F"/>
                </a:solidFill>
              </a:rPr>
              <a:t>Ω</a:t>
            </a:r>
            <a:r>
              <a:rPr lang="en-US" sz="2800" b="1" dirty="0" smtClean="0">
                <a:solidFill>
                  <a:srgbClr val="00279F"/>
                </a:solidFill>
              </a:rPr>
              <a:t>(t)</a:t>
            </a:r>
          </a:p>
          <a:p>
            <a:r>
              <a:rPr lang="en-US" sz="2800" b="1" dirty="0" smtClean="0">
                <a:solidFill>
                  <a:srgbClr val="00AE00"/>
                </a:solidFill>
              </a:rPr>
              <a:t>K</a:t>
            </a:r>
            <a:r>
              <a:rPr lang="en-US" sz="2800" b="1" dirty="0" smtClean="0">
                <a:solidFill>
                  <a:srgbClr val="00279F"/>
                </a:solidFill>
              </a:rPr>
              <a:t> </a:t>
            </a:r>
            <a:r>
              <a:rPr lang="mr-IN" sz="2800" b="1" dirty="0" smtClean="0">
                <a:solidFill>
                  <a:srgbClr val="00279F"/>
                </a:solidFill>
              </a:rPr>
              <a:t>–</a:t>
            </a:r>
            <a:r>
              <a:rPr lang="en-US" sz="2800" b="1" dirty="0" smtClean="0">
                <a:solidFill>
                  <a:srgbClr val="00279F"/>
                </a:solidFill>
              </a:rPr>
              <a:t> extrinsic curvature</a:t>
            </a:r>
          </a:p>
          <a:p>
            <a:r>
              <a:rPr lang="en-US" sz="2800" b="1" dirty="0" err="1" smtClean="0">
                <a:solidFill>
                  <a:srgbClr val="00AE00"/>
                </a:solidFill>
              </a:rPr>
              <a:t>Λ</a:t>
            </a:r>
            <a:r>
              <a:rPr lang="en-US" sz="2800" b="1" dirty="0" smtClean="0">
                <a:solidFill>
                  <a:srgbClr val="00279F"/>
                </a:solidFill>
              </a:rPr>
              <a:t> </a:t>
            </a:r>
            <a:r>
              <a:rPr lang="mr-IN" sz="2800" b="1" dirty="0" smtClean="0">
                <a:solidFill>
                  <a:srgbClr val="00279F"/>
                </a:solidFill>
              </a:rPr>
              <a:t>–</a:t>
            </a:r>
            <a:r>
              <a:rPr lang="en-US" sz="2800" b="1" dirty="0" smtClean="0">
                <a:solidFill>
                  <a:srgbClr val="00279F"/>
                </a:solidFill>
              </a:rPr>
              <a:t> like scalar potential or cosmological constant</a:t>
            </a:r>
          </a:p>
          <a:p>
            <a:r>
              <a:rPr lang="en-US" sz="2800" b="1" dirty="0">
                <a:solidFill>
                  <a:srgbClr val="00AE00"/>
                </a:solidFill>
              </a:rPr>
              <a:t>c</a:t>
            </a:r>
            <a:r>
              <a:rPr lang="en-US" sz="2800" b="1" dirty="0" smtClean="0">
                <a:solidFill>
                  <a:srgbClr val="00279F"/>
                </a:solidFill>
              </a:rPr>
              <a:t> </a:t>
            </a:r>
            <a:r>
              <a:rPr lang="mr-IN" sz="2800" b="1" dirty="0" smtClean="0">
                <a:solidFill>
                  <a:srgbClr val="00279F"/>
                </a:solidFill>
              </a:rPr>
              <a:t>–</a:t>
            </a:r>
            <a:r>
              <a:rPr lang="en-US" sz="2800" b="1" dirty="0" smtClean="0">
                <a:solidFill>
                  <a:srgbClr val="00279F"/>
                </a:solidFill>
              </a:rPr>
              <a:t> like scalar kinetic energy</a:t>
            </a:r>
          </a:p>
          <a:p>
            <a:endParaRPr lang="en-US" sz="1600" b="1" dirty="0" smtClean="0">
              <a:solidFill>
                <a:srgbClr val="00279F"/>
              </a:solidFill>
            </a:endParaRPr>
          </a:p>
          <a:p>
            <a:r>
              <a:rPr lang="en-US" sz="2800" b="1" dirty="0" smtClean="0">
                <a:solidFill>
                  <a:srgbClr val="00279F"/>
                </a:solidFill>
              </a:rPr>
              <a:t>Fully modified gravity (changing the tensor propagator) comes from traceless part of </a:t>
            </a:r>
            <a:r>
              <a:rPr lang="en-US" sz="2800" b="1" dirty="0" err="1" smtClean="0">
                <a:solidFill>
                  <a:srgbClr val="00279F"/>
                </a:solidFill>
              </a:rPr>
              <a:t>dK</a:t>
            </a:r>
            <a:r>
              <a:rPr lang="en-US" sz="2800" b="1" dirty="0" smtClean="0">
                <a:solidFill>
                  <a:srgbClr val="00279F"/>
                </a:solidFill>
              </a:rPr>
              <a:t>, so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11" y="1147911"/>
            <a:ext cx="8723735" cy="17255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0349" y="6522381"/>
            <a:ext cx="860851" cy="43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546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69F827-FFBF-514B-A607-050A4FE424AE}" type="slidenum">
              <a:rPr lang="en-US" sz="1400">
                <a:solidFill>
                  <a:schemeClr val="bg1"/>
                </a:solidFill>
              </a:rPr>
              <a:pPr/>
              <a:t>6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7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654" y="160338"/>
            <a:ext cx="7952898" cy="566737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Horndeski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and Beyond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106" y="954204"/>
            <a:ext cx="91100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AE00"/>
                </a:solidFill>
              </a:rPr>
              <a:t>Horndeski</a:t>
            </a:r>
            <a:r>
              <a:rPr lang="en-US" sz="2800" b="1" dirty="0" smtClean="0">
                <a:solidFill>
                  <a:srgbClr val="00AE00"/>
                </a:solidFill>
              </a:rPr>
              <a:t> gravity </a:t>
            </a:r>
            <a:r>
              <a:rPr lang="en-US" sz="2800" b="1" dirty="0" smtClean="0">
                <a:solidFill>
                  <a:srgbClr val="00279F"/>
                </a:solidFill>
              </a:rPr>
              <a:t>was not originally derived from EFT, but it is a special case with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893" y="1924209"/>
            <a:ext cx="4753922" cy="5772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1106" y="2483108"/>
            <a:ext cx="911009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79F"/>
                </a:solidFill>
              </a:rPr>
              <a:t>4 coefficients rather than 7. </a:t>
            </a:r>
          </a:p>
          <a:p>
            <a:r>
              <a:rPr lang="en-US" sz="2800" b="1" dirty="0" smtClean="0">
                <a:solidFill>
                  <a:srgbClr val="00279F"/>
                </a:solidFill>
              </a:rPr>
              <a:t>Note that if the tensor propagator is not changed, then          = 0 and </a:t>
            </a:r>
            <a:r>
              <a:rPr lang="en-US" sz="2800" b="1" dirty="0" err="1" smtClean="0">
                <a:solidFill>
                  <a:srgbClr val="00279F"/>
                </a:solidFill>
              </a:rPr>
              <a:t>Horndeski</a:t>
            </a:r>
            <a:r>
              <a:rPr lang="en-US" sz="2800" b="1" dirty="0" smtClean="0">
                <a:solidFill>
                  <a:srgbClr val="00279F"/>
                </a:solidFill>
              </a:rPr>
              <a:t> is greatly reduced.</a:t>
            </a:r>
          </a:p>
          <a:p>
            <a:r>
              <a:rPr lang="en-US" sz="2800" b="1" dirty="0" err="1" smtClean="0">
                <a:solidFill>
                  <a:srgbClr val="00279F"/>
                </a:solidFill>
              </a:rPr>
              <a:t>Horndeski</a:t>
            </a:r>
            <a:r>
              <a:rPr lang="en-US" sz="2800" b="1" dirty="0" smtClean="0">
                <a:solidFill>
                  <a:srgbClr val="00279F"/>
                </a:solidFill>
              </a:rPr>
              <a:t> has explicitly 2</a:t>
            </a:r>
            <a:r>
              <a:rPr lang="en-US" sz="2800" b="1" baseline="30000" dirty="0" smtClean="0">
                <a:solidFill>
                  <a:srgbClr val="00279F"/>
                </a:solidFill>
              </a:rPr>
              <a:t>nd</a:t>
            </a:r>
            <a:r>
              <a:rPr lang="en-US" sz="2800" b="1" dirty="0" smtClean="0">
                <a:solidFill>
                  <a:srgbClr val="00279F"/>
                </a:solidFill>
              </a:rPr>
              <a:t> order EOM, but EFT guarantees stability even if appears higher order.</a:t>
            </a:r>
          </a:p>
          <a:p>
            <a:r>
              <a:rPr lang="en-US" sz="2800" b="1" dirty="0" smtClean="0">
                <a:solidFill>
                  <a:srgbClr val="00279F"/>
                </a:solidFill>
              </a:rPr>
              <a:t>This leads to “</a:t>
            </a:r>
            <a:r>
              <a:rPr lang="en-US" sz="2800" b="1" dirty="0" smtClean="0">
                <a:solidFill>
                  <a:srgbClr val="00AE00"/>
                </a:solidFill>
              </a:rPr>
              <a:t>Beyond </a:t>
            </a:r>
            <a:r>
              <a:rPr lang="en-US" sz="2800" b="1" dirty="0" err="1" smtClean="0">
                <a:solidFill>
                  <a:srgbClr val="00AE00"/>
                </a:solidFill>
              </a:rPr>
              <a:t>Horndeski</a:t>
            </a:r>
            <a:r>
              <a:rPr lang="en-US" sz="2800" b="1" dirty="0" smtClean="0">
                <a:solidFill>
                  <a:srgbClr val="00279F"/>
                </a:solidFill>
              </a:rPr>
              <a:t>” gravity and </a:t>
            </a:r>
            <a:r>
              <a:rPr lang="en-US" sz="2800" b="1" dirty="0" smtClean="0">
                <a:solidFill>
                  <a:srgbClr val="00AE00"/>
                </a:solidFill>
              </a:rPr>
              <a:t>DHOST</a:t>
            </a:r>
            <a:r>
              <a:rPr lang="en-US" sz="2800" b="1" dirty="0" smtClean="0">
                <a:solidFill>
                  <a:srgbClr val="00279F"/>
                </a:solidFill>
              </a:rPr>
              <a:t> </a:t>
            </a:r>
            <a:r>
              <a:rPr lang="en-US" sz="2400" b="1" dirty="0" smtClean="0">
                <a:solidFill>
                  <a:srgbClr val="00279F"/>
                </a:solidFill>
              </a:rPr>
              <a:t>(degenerate higher order scalar-tensor) </a:t>
            </a:r>
            <a:r>
              <a:rPr lang="en-US" sz="2800" b="1" dirty="0" smtClean="0">
                <a:solidFill>
                  <a:srgbClr val="00279F"/>
                </a:solidFill>
              </a:rPr>
              <a:t>theory. </a:t>
            </a:r>
          </a:p>
          <a:p>
            <a:r>
              <a:rPr lang="en-US" sz="2800" b="1" dirty="0" err="1" smtClean="0">
                <a:solidFill>
                  <a:srgbClr val="00279F"/>
                </a:solidFill>
              </a:rPr>
              <a:t>Horndeski</a:t>
            </a:r>
            <a:r>
              <a:rPr lang="en-US" sz="2800" b="1" dirty="0" smtClean="0">
                <a:solidFill>
                  <a:srgbClr val="00279F"/>
                </a:solidFill>
              </a:rPr>
              <a:t> does give clues to </a:t>
            </a:r>
            <a:r>
              <a:rPr lang="en-US" sz="2800" b="1" dirty="0" err="1" smtClean="0">
                <a:solidFill>
                  <a:srgbClr val="00279F"/>
                </a:solidFill>
              </a:rPr>
              <a:t>nonperturbative</a:t>
            </a:r>
            <a:r>
              <a:rPr lang="en-US" sz="2800" b="1" dirty="0" smtClean="0">
                <a:solidFill>
                  <a:srgbClr val="00279F"/>
                </a:solidFill>
              </a:rPr>
              <a:t> formulation.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678" y="3587964"/>
            <a:ext cx="905746" cy="45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643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69F827-FFBF-514B-A607-050A4FE424AE}" type="slidenum">
              <a:rPr lang="en-US" sz="1400">
                <a:solidFill>
                  <a:schemeClr val="bg1"/>
                </a:solidFill>
              </a:rPr>
              <a:pPr/>
              <a:t>7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7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654" y="160338"/>
            <a:ext cx="7952898" cy="5667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Property Functions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106" y="992688"/>
            <a:ext cx="9110094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79F"/>
                </a:solidFill>
              </a:rPr>
              <a:t>Combinations of EFT terms enter into observational effects. </a:t>
            </a:r>
          </a:p>
          <a:p>
            <a:r>
              <a:rPr lang="en-US" sz="2800" b="1" dirty="0" smtClean="0">
                <a:solidFill>
                  <a:srgbClr val="00279F"/>
                </a:solidFill>
              </a:rPr>
              <a:t>In particular some affect only the </a:t>
            </a:r>
            <a:r>
              <a:rPr lang="en-US" sz="2800" b="1" dirty="0" smtClean="0">
                <a:solidFill>
                  <a:srgbClr val="00AE00"/>
                </a:solidFill>
              </a:rPr>
              <a:t>scalar</a:t>
            </a:r>
            <a:r>
              <a:rPr lang="en-US" sz="2800" b="1" dirty="0" smtClean="0">
                <a:solidFill>
                  <a:srgbClr val="00279F"/>
                </a:solidFill>
              </a:rPr>
              <a:t> sector, some only the </a:t>
            </a:r>
            <a:r>
              <a:rPr lang="en-US" sz="2800" b="1" dirty="0" smtClean="0">
                <a:solidFill>
                  <a:srgbClr val="00AE00"/>
                </a:solidFill>
              </a:rPr>
              <a:t>tensor</a:t>
            </a:r>
            <a:r>
              <a:rPr lang="en-US" sz="2800" b="1" dirty="0" smtClean="0">
                <a:solidFill>
                  <a:srgbClr val="00279F"/>
                </a:solidFill>
              </a:rPr>
              <a:t> sector, and some link the two.</a:t>
            </a:r>
          </a:p>
          <a:p>
            <a:r>
              <a:rPr lang="en-US" sz="2800" b="1" dirty="0" smtClean="0">
                <a:solidFill>
                  <a:srgbClr val="00AE00"/>
                </a:solidFill>
              </a:rPr>
              <a:t>Property function </a:t>
            </a:r>
            <a:r>
              <a:rPr lang="en-US" sz="2800" b="1" dirty="0" smtClean="0">
                <a:solidFill>
                  <a:srgbClr val="00279F"/>
                </a:solidFill>
              </a:rPr>
              <a:t>approach </a:t>
            </a:r>
            <a:r>
              <a:rPr lang="en-US" sz="2400" b="1" dirty="0" smtClean="0"/>
              <a:t>[Bellini &amp; </a:t>
            </a:r>
            <a:r>
              <a:rPr lang="en-US" sz="2400" b="1" dirty="0" err="1" smtClean="0"/>
              <a:t>Sawicki</a:t>
            </a:r>
            <a:r>
              <a:rPr lang="en-US" sz="2400" b="1" dirty="0" smtClean="0"/>
              <a:t> 2014] </a:t>
            </a:r>
            <a:r>
              <a:rPr lang="en-US" sz="2800" b="1" dirty="0" smtClean="0">
                <a:solidFill>
                  <a:srgbClr val="00279F"/>
                </a:solidFill>
              </a:rPr>
              <a:t>clarifies these physical properties by organizing terms in 4 time dependent functions </a:t>
            </a:r>
            <a:r>
              <a:rPr lang="en-US" sz="2200" b="1" dirty="0" smtClean="0">
                <a:solidFill>
                  <a:srgbClr val="00279F"/>
                </a:solidFill>
              </a:rPr>
              <a:t>(in </a:t>
            </a:r>
            <a:r>
              <a:rPr lang="en-US" sz="2200" b="1" dirty="0" err="1" smtClean="0">
                <a:solidFill>
                  <a:srgbClr val="00279F"/>
                </a:solidFill>
              </a:rPr>
              <a:t>Horndeski</a:t>
            </a:r>
            <a:r>
              <a:rPr lang="en-US" sz="2200" b="1" dirty="0" smtClean="0">
                <a:solidFill>
                  <a:srgbClr val="00279F"/>
                </a:solidFill>
              </a:rPr>
              <a:t> case). </a:t>
            </a:r>
          </a:p>
        </p:txBody>
      </p:sp>
      <p:sp>
        <p:nvSpPr>
          <p:cNvPr id="5" name="Rectangle 4"/>
          <p:cNvSpPr/>
          <p:nvPr/>
        </p:nvSpPr>
        <p:spPr>
          <a:xfrm>
            <a:off x="512847" y="4595465"/>
            <a:ext cx="9088353" cy="2763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>
                <a:solidFill>
                  <a:srgbClr val="00AE00"/>
                </a:solidFill>
                <a:latin typeface="+mj-lt"/>
              </a:rPr>
              <a:t>α</a:t>
            </a:r>
            <a:r>
              <a:rPr lang="en-US" sz="2800" b="1" baseline="-25000" dirty="0">
                <a:solidFill>
                  <a:srgbClr val="00AE00"/>
                </a:solidFill>
                <a:latin typeface="+mj-lt"/>
              </a:rPr>
              <a:t>M</a:t>
            </a:r>
            <a:r>
              <a:rPr lang="en-US" sz="2800" b="1" dirty="0">
                <a:solidFill>
                  <a:srgbClr val="00279F"/>
                </a:solidFill>
              </a:rPr>
              <a:t> – running Planck mass (coupling) </a:t>
            </a: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00AE00"/>
                </a:solidFill>
                <a:latin typeface="+mj-lt"/>
              </a:rPr>
              <a:t>α</a:t>
            </a:r>
            <a:r>
              <a:rPr lang="en-US" sz="2800" b="1" baseline="-25000" dirty="0" smtClean="0">
                <a:solidFill>
                  <a:srgbClr val="00AE00"/>
                </a:solidFill>
              </a:rPr>
              <a:t>K</a:t>
            </a:r>
            <a:r>
              <a:rPr lang="en-US" sz="2800" b="1" dirty="0" smtClean="0">
                <a:solidFill>
                  <a:srgbClr val="00AE00"/>
                </a:solidFill>
              </a:rPr>
              <a:t> </a:t>
            </a:r>
            <a:r>
              <a:rPr lang="en-US" sz="2800" b="1" dirty="0" smtClean="0">
                <a:solidFill>
                  <a:srgbClr val="000090"/>
                </a:solidFill>
              </a:rPr>
              <a:t>–</a:t>
            </a:r>
            <a:r>
              <a:rPr lang="en-US" sz="2800" b="1" dirty="0" smtClean="0">
                <a:solidFill>
                  <a:srgbClr val="00279F"/>
                </a:solidFill>
              </a:rPr>
              <a:t> </a:t>
            </a:r>
            <a:r>
              <a:rPr lang="en-US" sz="2800" b="1" dirty="0" err="1" smtClean="0">
                <a:solidFill>
                  <a:srgbClr val="00279F"/>
                </a:solidFill>
              </a:rPr>
              <a:t>kineticity</a:t>
            </a:r>
            <a:r>
              <a:rPr lang="en-US" sz="2800" b="1" dirty="0" smtClean="0">
                <a:solidFill>
                  <a:srgbClr val="00279F"/>
                </a:solidFill>
              </a:rPr>
              <a:t>: scalar kinetic structure </a:t>
            </a:r>
          </a:p>
          <a:p>
            <a:pPr>
              <a:lnSpc>
                <a:spcPct val="80000"/>
              </a:lnSpc>
            </a:pPr>
            <a:r>
              <a:rPr lang="en-US" sz="2800" b="1" dirty="0">
                <a:solidFill>
                  <a:schemeClr val="accent2"/>
                </a:solidFill>
                <a:latin typeface="+mj-lt"/>
              </a:rPr>
              <a:t>α</a:t>
            </a:r>
            <a:r>
              <a:rPr lang="en-US" sz="2800" b="1" baseline="-25000" dirty="0">
                <a:solidFill>
                  <a:schemeClr val="accent2"/>
                </a:solidFill>
                <a:latin typeface="+mj-lt"/>
              </a:rPr>
              <a:t>B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r>
              <a:rPr lang="en-US" sz="2800" b="1" dirty="0">
                <a:solidFill>
                  <a:srgbClr val="000090"/>
                </a:solidFill>
              </a:rPr>
              <a:t>–</a:t>
            </a:r>
            <a:r>
              <a:rPr lang="en-US" sz="2800" b="1" dirty="0">
                <a:solidFill>
                  <a:srgbClr val="00279F"/>
                </a:solidFill>
              </a:rPr>
              <a:t> braiding: mixing scalar and tensor sectors </a:t>
            </a: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00AE00"/>
                </a:solidFill>
                <a:latin typeface="+mj-lt"/>
              </a:rPr>
              <a:t>α</a:t>
            </a:r>
            <a:r>
              <a:rPr lang="en-US" sz="2800" b="1" baseline="-25000" dirty="0" smtClean="0">
                <a:solidFill>
                  <a:srgbClr val="00AE00"/>
                </a:solidFill>
              </a:rPr>
              <a:t>T</a:t>
            </a:r>
            <a:r>
              <a:rPr lang="en-US" sz="2800" b="1" dirty="0" smtClean="0">
                <a:solidFill>
                  <a:srgbClr val="00279F"/>
                </a:solidFill>
              </a:rPr>
              <a:t> – tensor wave speed deviation (c</a:t>
            </a:r>
            <a:r>
              <a:rPr lang="en-US" sz="2800" b="1" baseline="-25000" dirty="0" smtClean="0">
                <a:solidFill>
                  <a:srgbClr val="00279F"/>
                </a:solidFill>
              </a:rPr>
              <a:t>T</a:t>
            </a:r>
            <a:r>
              <a:rPr lang="en-US" sz="2800" b="1" baseline="30000" dirty="0" smtClean="0">
                <a:solidFill>
                  <a:srgbClr val="00279F"/>
                </a:solidFill>
              </a:rPr>
              <a:t>2</a:t>
            </a:r>
            <a:r>
              <a:rPr lang="en-US" sz="2800" b="1" dirty="0" smtClean="0">
                <a:solidFill>
                  <a:srgbClr val="00279F"/>
                </a:solidFill>
              </a:rPr>
              <a:t>-1)</a:t>
            </a:r>
          </a:p>
          <a:p>
            <a:r>
              <a:rPr lang="en-US" sz="2800" b="1" dirty="0" smtClean="0">
                <a:solidFill>
                  <a:srgbClr val="00279F"/>
                </a:solidFill>
              </a:rPr>
              <a:t>All are functions of time, and 0 within GR.</a:t>
            </a:r>
          </a:p>
        </p:txBody>
      </p:sp>
    </p:spTree>
    <p:extLst>
      <p:ext uri="{BB962C8B-B14F-4D97-AF65-F5344CB8AC3E}">
        <p14:creationId xmlns:p14="http://schemas.microsoft.com/office/powerpoint/2010/main" val="41250100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69F827-FFBF-514B-A607-050A4FE424AE}" type="slidenum">
              <a:rPr lang="en-US" sz="1400">
                <a:solidFill>
                  <a:schemeClr val="bg1"/>
                </a:solidFill>
              </a:rPr>
              <a:pPr/>
              <a:t>8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7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949216" y="160338"/>
            <a:ext cx="7029335" cy="5667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EFT  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Wingdings"/>
              </a:rPr>
              <a:t>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 Property Functions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106" y="1031173"/>
            <a:ext cx="91100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79F"/>
                </a:solidFill>
              </a:rPr>
              <a:t>Translation table between EFT and property functio</a:t>
            </a:r>
            <a:r>
              <a:rPr lang="en-US" sz="2800" b="1" dirty="0">
                <a:solidFill>
                  <a:srgbClr val="00279F"/>
                </a:solidFill>
              </a:rPr>
              <a:t>n</a:t>
            </a:r>
            <a:r>
              <a:rPr lang="en-US" sz="2800" b="1" dirty="0" smtClean="0">
                <a:solidFill>
                  <a:srgbClr val="00279F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351" b="11280"/>
          <a:stretch/>
        </p:blipFill>
        <p:spPr>
          <a:xfrm>
            <a:off x="2462832" y="1641991"/>
            <a:ext cx="4332097" cy="3155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206" y="5028599"/>
            <a:ext cx="6200210" cy="22866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9453" y="5902583"/>
            <a:ext cx="13227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EFT(</a:t>
            </a:r>
            <a:r>
              <a:rPr lang="en-US" sz="2800" b="1" dirty="0">
                <a:solidFill>
                  <a:schemeClr val="accent2"/>
                </a:solidFill>
                <a:latin typeface="+mj-lt"/>
              </a:rPr>
              <a:t>α</a:t>
            </a:r>
            <a:r>
              <a:rPr lang="en-US" sz="2800" b="1" dirty="0" smtClean="0">
                <a:solidFill>
                  <a:schemeClr val="accent2"/>
                </a:solidFill>
              </a:rPr>
              <a:t>)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3318" y="2488783"/>
            <a:ext cx="13227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  <a:latin typeface="+mj-lt"/>
              </a:rPr>
              <a:t>α</a:t>
            </a:r>
            <a:r>
              <a:rPr lang="en-US" sz="2800" b="1" dirty="0" smtClean="0">
                <a:solidFill>
                  <a:schemeClr val="accent2"/>
                </a:solidFill>
              </a:rPr>
              <a:t>(EFT)</a:t>
            </a:r>
            <a:endParaRPr lang="en-US" sz="2800" dirty="0">
              <a:solidFill>
                <a:schemeClr val="accent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268" y="3376279"/>
            <a:ext cx="1662813" cy="3695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014" y="3940970"/>
            <a:ext cx="1574915" cy="44622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782460" y="4887490"/>
            <a:ext cx="7927244" cy="0"/>
          </a:xfrm>
          <a:prstGeom prst="line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2757860" y="461810"/>
            <a:ext cx="551572" cy="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7" name="Rectangle 16"/>
          <p:cNvSpPr/>
          <p:nvPr/>
        </p:nvSpPr>
        <p:spPr>
          <a:xfrm>
            <a:off x="6995589" y="4242538"/>
            <a:ext cx="2605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latin typeface="+mj-lt"/>
              </a:rPr>
              <a:t>Linder, </a:t>
            </a:r>
            <a:r>
              <a:rPr lang="en-US" sz="1800" b="1" dirty="0" err="1" smtClean="0">
                <a:latin typeface="+mj-lt"/>
              </a:rPr>
              <a:t>Sengör</a:t>
            </a:r>
            <a:r>
              <a:rPr lang="en-US" sz="1800" b="1" dirty="0" smtClean="0">
                <a:latin typeface="+mj-lt"/>
              </a:rPr>
              <a:t>, Watson 1512.06180 </a:t>
            </a:r>
            <a:endParaRPr lang="en-US" sz="1800" dirty="0"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1396" y="2239811"/>
            <a:ext cx="2669804" cy="136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396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69F827-FFBF-514B-A607-050A4FE424AE}" type="slidenum">
              <a:rPr lang="en-US" sz="1400">
                <a:solidFill>
                  <a:schemeClr val="bg1"/>
                </a:solidFill>
              </a:rPr>
              <a:pPr/>
              <a:t>9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07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21778" y="160338"/>
            <a:ext cx="7356773" cy="5667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Property Functions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106" y="1146625"/>
            <a:ext cx="91100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79F"/>
                </a:solidFill>
              </a:rPr>
              <a:t>Action in terms of property functions: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142" y="5297988"/>
            <a:ext cx="898977" cy="5137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361" y="5944327"/>
            <a:ext cx="892919" cy="496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927" y="1950423"/>
            <a:ext cx="9306173" cy="22405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9998" y="5314206"/>
            <a:ext cx="911009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79F"/>
                </a:solidFill>
              </a:rPr>
              <a:t>Beyond </a:t>
            </a:r>
            <a:r>
              <a:rPr lang="en-US" sz="2800" b="1" dirty="0" err="1" smtClean="0">
                <a:solidFill>
                  <a:srgbClr val="00279F"/>
                </a:solidFill>
              </a:rPr>
              <a:t>Horndeski</a:t>
            </a:r>
            <a:r>
              <a:rPr lang="en-US" sz="2800" b="1" dirty="0" smtClean="0">
                <a:solidFill>
                  <a:srgbClr val="00279F"/>
                </a:solidFill>
              </a:rPr>
              <a:t> involves </a:t>
            </a:r>
            <a:r>
              <a:rPr lang="en-US" sz="2800" b="1" dirty="0" smtClean="0">
                <a:solidFill>
                  <a:srgbClr val="00AE00"/>
                </a:solidFill>
                <a:latin typeface="+mj-lt"/>
              </a:rPr>
              <a:t>α</a:t>
            </a:r>
            <a:r>
              <a:rPr lang="en-US" sz="2800" b="1" baseline="-25000" dirty="0" smtClean="0">
                <a:solidFill>
                  <a:srgbClr val="00AE00"/>
                </a:solidFill>
              </a:rPr>
              <a:t>H</a:t>
            </a:r>
            <a:r>
              <a:rPr lang="en-US" sz="2800" b="1" dirty="0" smtClean="0">
                <a:solidFill>
                  <a:srgbClr val="00279F"/>
                </a:solidFill>
              </a:rPr>
              <a:t>, related to</a:t>
            </a:r>
          </a:p>
          <a:p>
            <a:r>
              <a:rPr lang="en-US" sz="2800" b="1" dirty="0" smtClean="0">
                <a:solidFill>
                  <a:srgbClr val="00279F"/>
                </a:solidFill>
              </a:rPr>
              <a:t>DHOST involves </a:t>
            </a:r>
            <a:r>
              <a:rPr lang="en-US" sz="2800" b="1" dirty="0" smtClean="0">
                <a:solidFill>
                  <a:srgbClr val="00AE00"/>
                </a:solidFill>
                <a:latin typeface="+mj-lt"/>
              </a:rPr>
              <a:t>α</a:t>
            </a:r>
            <a:r>
              <a:rPr lang="en-US" sz="2800" b="1" baseline="-25000" dirty="0" smtClean="0">
                <a:solidFill>
                  <a:srgbClr val="00AE00"/>
                </a:solidFill>
              </a:rPr>
              <a:t>L</a:t>
            </a:r>
            <a:r>
              <a:rPr lang="en-US" sz="2800" b="1" dirty="0" smtClean="0">
                <a:solidFill>
                  <a:srgbClr val="00279F"/>
                </a:solidFill>
              </a:rPr>
              <a:t>, related to </a:t>
            </a:r>
            <a:endParaRPr lang="en-US" sz="2800" b="1" dirty="0">
              <a:solidFill>
                <a:srgbClr val="00279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27096" y="4170795"/>
            <a:ext cx="13651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+mj-lt"/>
              </a:rPr>
              <a:t>T. Baker</a:t>
            </a:r>
            <a:endParaRPr lang="en-US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54899" y="4376044"/>
            <a:ext cx="30484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AE00"/>
                </a:solidFill>
                <a:latin typeface="+mj-lt"/>
              </a:rPr>
              <a:t>α</a:t>
            </a:r>
            <a:r>
              <a:rPr lang="en-US" sz="2800" b="1" baseline="-25000" dirty="0" smtClean="0">
                <a:solidFill>
                  <a:srgbClr val="00AE00"/>
                </a:solidFill>
              </a:rPr>
              <a:t>M </a:t>
            </a:r>
            <a:r>
              <a:rPr lang="en-US" sz="2800" b="1" dirty="0" smtClean="0">
                <a:solidFill>
                  <a:srgbClr val="00AE00"/>
                </a:solidFill>
              </a:rPr>
              <a:t>~ d </a:t>
            </a:r>
            <a:r>
              <a:rPr lang="en-US" sz="2800" b="1" dirty="0" err="1" smtClean="0">
                <a:solidFill>
                  <a:srgbClr val="00AE00"/>
                </a:solidFill>
              </a:rPr>
              <a:t>ln</a:t>
            </a:r>
            <a:r>
              <a:rPr lang="en-US" sz="2800" b="1" dirty="0" smtClean="0">
                <a:solidFill>
                  <a:srgbClr val="00AE00"/>
                </a:solidFill>
              </a:rPr>
              <a:t> M</a:t>
            </a:r>
            <a:r>
              <a:rPr lang="en-US" sz="2800" b="1" baseline="30000" dirty="0" smtClean="0">
                <a:solidFill>
                  <a:srgbClr val="00AE00"/>
                </a:solidFill>
              </a:rPr>
              <a:t>2</a:t>
            </a:r>
            <a:r>
              <a:rPr lang="en-US" sz="2800" b="1" dirty="0" smtClean="0">
                <a:solidFill>
                  <a:srgbClr val="00AE00"/>
                </a:solidFill>
              </a:rPr>
              <a:t> / </a:t>
            </a:r>
            <a:r>
              <a:rPr lang="en-US" sz="2800" b="1" dirty="0" err="1" smtClean="0">
                <a:solidFill>
                  <a:srgbClr val="00AE00"/>
                </a:solidFill>
              </a:rPr>
              <a:t>Hdt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481140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er_099rv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er_099rv1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Per_099r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_099rv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_099rv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_099rv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_099rv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_099rv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_099rv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52302</TotalTime>
  <Words>1447</Words>
  <Application>Microsoft Macintosh PowerPoint</Application>
  <PresentationFormat>Custom</PresentationFormat>
  <Paragraphs>185</Paragraphs>
  <Slides>25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Per_099rv1</vt:lpstr>
      <vt:lpstr>PowerPoint Presentation</vt:lpstr>
      <vt:lpstr>This Course</vt:lpstr>
      <vt:lpstr>General Approaches to Modify Gravity</vt:lpstr>
      <vt:lpstr>Effective Field Theory</vt:lpstr>
      <vt:lpstr>Effective Field Theory</vt:lpstr>
      <vt:lpstr>Horndeski and Beyond</vt:lpstr>
      <vt:lpstr>Property Functions</vt:lpstr>
      <vt:lpstr>EFT      Property Functions</vt:lpstr>
      <vt:lpstr>Property Functions</vt:lpstr>
      <vt:lpstr>Mapping to Gravity Models</vt:lpstr>
      <vt:lpstr>Horndeski Gravity</vt:lpstr>
      <vt:lpstr>Galileon Gravity</vt:lpstr>
      <vt:lpstr>Property Functions α(t)</vt:lpstr>
      <vt:lpstr>Failure Illustrated</vt:lpstr>
      <vt:lpstr>“Tracker” Approximation</vt:lpstr>
      <vt:lpstr>“Tracker” Approximation</vt:lpstr>
      <vt:lpstr>Functions of Time</vt:lpstr>
      <vt:lpstr>Gernerally Testing Gravity</vt:lpstr>
      <vt:lpstr>Understanding Gravity</vt:lpstr>
      <vt:lpstr>Gravitational Waves</vt:lpstr>
      <vt:lpstr>Implications of cT = c</vt:lpstr>
      <vt:lpstr>Implications of cT = c</vt:lpstr>
      <vt:lpstr>Some implications of cT=c</vt:lpstr>
      <vt:lpstr>The Richness of Gravity</vt:lpstr>
      <vt:lpstr>Connecting Theory to Observation</vt:lpstr>
    </vt:vector>
  </TitlesOfParts>
  <Company>E Linder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el</cp:lastModifiedBy>
  <cp:revision>868</cp:revision>
  <cp:lastPrinted>2013-06-01T08:18:10Z</cp:lastPrinted>
  <dcterms:created xsi:type="dcterms:W3CDTF">2013-08-12T05:55:07Z</dcterms:created>
  <dcterms:modified xsi:type="dcterms:W3CDTF">2017-12-12T15:14:15Z</dcterms:modified>
</cp:coreProperties>
</file>